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70" r:id="rId2"/>
    <p:sldId id="297" r:id="rId3"/>
    <p:sldId id="293" r:id="rId4"/>
    <p:sldId id="304" r:id="rId5"/>
    <p:sldId id="302" r:id="rId6"/>
    <p:sldId id="320" r:id="rId7"/>
    <p:sldId id="327" r:id="rId8"/>
    <p:sldId id="299" r:id="rId9"/>
    <p:sldId id="312" r:id="rId10"/>
    <p:sldId id="316" r:id="rId11"/>
    <p:sldId id="317" r:id="rId12"/>
    <p:sldId id="325" r:id="rId13"/>
    <p:sldId id="326" r:id="rId14"/>
    <p:sldId id="319" r:id="rId15"/>
    <p:sldId id="324" r:id="rId16"/>
    <p:sldId id="323" r:id="rId17"/>
    <p:sldId id="321" r:id="rId18"/>
    <p:sldId id="314" r:id="rId19"/>
    <p:sldId id="315" r:id="rId20"/>
    <p:sldId id="311" r:id="rId21"/>
    <p:sldId id="306" r:id="rId22"/>
    <p:sldId id="305" r:id="rId23"/>
    <p:sldId id="322" r:id="rId24"/>
    <p:sldId id="329" r:id="rId25"/>
    <p:sldId id="307" r:id="rId26"/>
    <p:sldId id="328" r:id="rId27"/>
    <p:sldId id="309" r:id="rId28"/>
    <p:sldId id="308" r:id="rId29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0000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684" autoAdjust="0"/>
    <p:restoredTop sz="94622" autoAdjust="0"/>
  </p:normalViewPr>
  <p:slideViewPr>
    <p:cSldViewPr showGuides="1">
      <p:cViewPr>
        <p:scale>
          <a:sx n="70" d="100"/>
          <a:sy n="70" d="100"/>
        </p:scale>
        <p:origin x="-1086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A5ACB-3545-4093-915C-D86FCF59B1C4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7A200F-357E-4BD4-8B0F-D91386B0A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45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6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50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4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917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40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85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09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34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86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0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9C15-B0D6-43B4-A5CC-1A5D19041412}" type="datetimeFigureOut">
              <a:rPr lang="en-GB" smtClean="0"/>
              <a:t>20/05/2013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70404-AA37-40C2-BF8C-06944DD1C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31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ediainfo.sourceforge.net/e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46744" y="2621147"/>
            <a:ext cx="7585695" cy="324036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dirty="0">
                <a:solidFill>
                  <a:schemeClr val="tx1"/>
                </a:solidFill>
              </a:rPr>
              <a:t>Metadata standards, tools and processes for audio preservation at the British Library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 algn="l"/>
            <a:endParaRPr lang="en-GB" dirty="0" smtClean="0">
              <a:solidFill>
                <a:schemeClr val="tx1"/>
              </a:solidFill>
            </a:endParaRP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A</a:t>
            </a:r>
            <a:r>
              <a:rPr lang="en-GB" sz="2400" dirty="0" smtClean="0">
                <a:solidFill>
                  <a:schemeClr val="tx1"/>
                </a:solidFill>
              </a:rPr>
              <a:t>n </a:t>
            </a:r>
            <a:r>
              <a:rPr lang="en-GB" sz="2400" dirty="0">
                <a:solidFill>
                  <a:schemeClr val="tx1"/>
                </a:solidFill>
              </a:rPr>
              <a:t>overview of new systems for audio description, preservation and access</a:t>
            </a:r>
            <a:r>
              <a:rPr lang="en-GB" sz="24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GB" dirty="0" smtClean="0"/>
          </a:p>
          <a:p>
            <a:pPr algn="l"/>
            <a:r>
              <a:rPr lang="en-GB" sz="1800" dirty="0" smtClean="0">
                <a:solidFill>
                  <a:schemeClr val="tx1"/>
                </a:solidFill>
              </a:rPr>
              <a:t>Adam </a:t>
            </a:r>
            <a:r>
              <a:rPr lang="en-GB" sz="1800" dirty="0" err="1" smtClean="0">
                <a:solidFill>
                  <a:schemeClr val="tx1"/>
                </a:solidFill>
              </a:rPr>
              <a:t>Tovell</a:t>
            </a:r>
            <a:r>
              <a:rPr lang="en-GB" sz="1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GB" sz="1800" dirty="0" smtClean="0">
                <a:solidFill>
                  <a:schemeClr val="tx1"/>
                </a:solidFill>
              </a:rPr>
              <a:t>17</a:t>
            </a:r>
            <a:r>
              <a:rPr lang="en-GB" sz="1800" baseline="30000" dirty="0" smtClean="0">
                <a:solidFill>
                  <a:schemeClr val="tx1"/>
                </a:solidFill>
              </a:rPr>
              <a:t>th</a:t>
            </a:r>
            <a:r>
              <a:rPr lang="en-GB" sz="1800" dirty="0" smtClean="0">
                <a:solidFill>
                  <a:schemeClr val="tx1"/>
                </a:solidFill>
              </a:rPr>
              <a:t> May 2013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604" y="27310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BISA 2013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73934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METS: Administrative metadata</a:t>
            </a:r>
            <a:endParaRPr lang="en-GB" sz="20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49502" y="1556792"/>
            <a:ext cx="2984376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ADMINISTRATIVE METADATA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64386" y="2564904"/>
            <a:ext cx="7928094" cy="352839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Contains technical metadata about ingested files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Contains provenance metadata about ingested audio-visual files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Uses PREMIS data alongside new XML schemas: </a:t>
            </a:r>
            <a:r>
              <a:rPr lang="en-GB" sz="1600" i="1" dirty="0" err="1" smtClean="0">
                <a:solidFill>
                  <a:schemeClr val="tx1"/>
                </a:solidFill>
              </a:rPr>
              <a:t>mediaMD</a:t>
            </a:r>
            <a:r>
              <a:rPr lang="en-GB" sz="1600" dirty="0" smtClean="0">
                <a:solidFill>
                  <a:schemeClr val="tx1"/>
                </a:solidFill>
              </a:rPr>
              <a:t> and </a:t>
            </a:r>
            <a:r>
              <a:rPr lang="en-GB" sz="1600" i="1" dirty="0" err="1" smtClean="0">
                <a:solidFill>
                  <a:schemeClr val="tx1"/>
                </a:solidFill>
              </a:rPr>
              <a:t>processMD</a:t>
            </a:r>
            <a:endParaRPr lang="en-GB" sz="1600" i="1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algn="l"/>
            <a:r>
              <a:rPr lang="en-GB" sz="1600" dirty="0" err="1">
                <a:solidFill>
                  <a:schemeClr val="tx1"/>
                </a:solidFill>
              </a:rPr>
              <a:t>mediaMD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Records the technical characteristics of a media file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Uses information generated by </a:t>
            </a:r>
            <a:r>
              <a:rPr lang="en-GB" sz="1600" dirty="0" err="1">
                <a:solidFill>
                  <a:schemeClr val="tx1"/>
                </a:solidFill>
              </a:rPr>
              <a:t>Mediainfo</a:t>
            </a:r>
            <a:r>
              <a:rPr lang="en-GB" sz="1600" dirty="0">
                <a:solidFill>
                  <a:schemeClr val="tx1"/>
                </a:solidFill>
              </a:rPr>
              <a:t> (</a:t>
            </a:r>
            <a:r>
              <a:rPr lang="en-GB" sz="1600" dirty="0">
                <a:solidFill>
                  <a:schemeClr val="tx1"/>
                </a:solidFill>
                <a:hlinkClick r:id="rId3"/>
              </a:rPr>
              <a:t>http://mediainfo.sourceforge.net/en</a:t>
            </a:r>
            <a:r>
              <a:rPr lang="en-GB" sz="1600" dirty="0">
                <a:solidFill>
                  <a:schemeClr val="tx1"/>
                </a:solidFill>
              </a:rPr>
              <a:t>) 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 smtClean="0">
              <a:solidFill>
                <a:schemeClr val="tx1"/>
              </a:solidFill>
            </a:endParaRPr>
          </a:p>
          <a:p>
            <a:pPr algn="l"/>
            <a:r>
              <a:rPr lang="en-GB" sz="1600" dirty="0" err="1">
                <a:solidFill>
                  <a:schemeClr val="tx1"/>
                </a:solidFill>
              </a:rPr>
              <a:t>processMD</a:t>
            </a:r>
            <a:endParaRPr lang="en-GB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Records the equipment, settings and processes involved in creating a media file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Manually entered during migration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69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METS: Administrative metadata</a:t>
            </a:r>
            <a:endParaRPr lang="en-GB" sz="2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67056" y="1556792"/>
            <a:ext cx="7928094" cy="482453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</a:t>
            </a:r>
            <a:r>
              <a:rPr lang="en-GB" sz="1000" dirty="0" err="1" smtClean="0">
                <a:solidFill>
                  <a:schemeClr val="tx1"/>
                </a:solidFill>
              </a:rPr>
              <a:t>mediaMD:mediaMD</a:t>
            </a:r>
            <a:r>
              <a:rPr lang="en-GB" sz="1000" dirty="0" smtClean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</a:t>
            </a:r>
            <a:r>
              <a:rPr lang="en-GB" sz="1000" dirty="0" err="1" smtClean="0">
                <a:solidFill>
                  <a:schemeClr val="tx1"/>
                </a:solidFill>
              </a:rPr>
              <a:t>mediaMD:fileData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mediaMD:filename</a:t>
            </a:r>
            <a:r>
              <a:rPr lang="en-GB" sz="1000" dirty="0">
                <a:solidFill>
                  <a:schemeClr val="tx1"/>
                </a:solidFill>
              </a:rPr>
              <a:t>&gt;026A-C1193X0001XX-ZZZZM0.wav&lt;/</a:t>
            </a:r>
            <a:r>
              <a:rPr lang="en-GB" sz="1000" dirty="0" err="1">
                <a:solidFill>
                  <a:schemeClr val="tx1"/>
                </a:solidFill>
              </a:rPr>
              <a:t>mediaMD:filename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mediaMD:format</a:t>
            </a:r>
            <a:r>
              <a:rPr lang="en-GB" sz="1000" dirty="0">
                <a:solidFill>
                  <a:schemeClr val="tx1"/>
                </a:solidFill>
              </a:rPr>
              <a:t>&gt;Wave&lt;/</a:t>
            </a:r>
            <a:r>
              <a:rPr lang="en-GB" sz="1000" dirty="0" err="1">
                <a:solidFill>
                  <a:schemeClr val="tx1"/>
                </a:solidFill>
              </a:rPr>
              <a:t>mediaMD:format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mediaMD:mimetype</a:t>
            </a:r>
            <a:r>
              <a:rPr lang="en-GB" sz="1000" dirty="0">
                <a:solidFill>
                  <a:schemeClr val="tx1"/>
                </a:solidFill>
              </a:rPr>
              <a:t>&gt;audio/</a:t>
            </a:r>
            <a:r>
              <a:rPr lang="en-GB" sz="1000" dirty="0" err="1">
                <a:solidFill>
                  <a:schemeClr val="tx1"/>
                </a:solidFill>
              </a:rPr>
              <a:t>vnd.wave</a:t>
            </a:r>
            <a:r>
              <a:rPr lang="en-GB" sz="1000" dirty="0">
                <a:solidFill>
                  <a:schemeClr val="tx1"/>
                </a:solidFill>
              </a:rPr>
              <a:t>&lt;/</a:t>
            </a:r>
            <a:r>
              <a:rPr lang="en-GB" sz="1000" dirty="0" err="1">
                <a:solidFill>
                  <a:schemeClr val="tx1"/>
                </a:solidFill>
              </a:rPr>
              <a:t>mediaMD:mimetype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mediaMD:fileSize</a:t>
            </a:r>
            <a:r>
              <a:rPr lang="en-GB" sz="1000" dirty="0">
                <a:solidFill>
                  <a:schemeClr val="tx1"/>
                </a:solidFill>
              </a:rPr>
              <a:t>&gt;3407464138&lt;/</a:t>
            </a:r>
            <a:r>
              <a:rPr lang="en-GB" sz="1000" dirty="0" err="1">
                <a:solidFill>
                  <a:schemeClr val="tx1"/>
                </a:solidFill>
              </a:rPr>
              <a:t>mediaMD:fileSize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mediaMD:duration</a:t>
            </a:r>
            <a:r>
              <a:rPr lang="en-GB" sz="1000" dirty="0">
                <a:solidFill>
                  <a:schemeClr val="tx1"/>
                </a:solidFill>
              </a:rPr>
              <a:t>&gt;01:38:35.284&lt;/</a:t>
            </a:r>
            <a:r>
              <a:rPr lang="en-GB" sz="1000" dirty="0" err="1">
                <a:solidFill>
                  <a:schemeClr val="tx1"/>
                </a:solidFill>
              </a:rPr>
              <a:t>mediaMD:duration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mediaMD:creationDate</a:t>
            </a:r>
            <a:r>
              <a:rPr lang="en-GB" sz="1000" dirty="0">
                <a:solidFill>
                  <a:schemeClr val="tx1"/>
                </a:solidFill>
              </a:rPr>
              <a:t>&gt;2012-11-20T11:37:33Z&lt;/</a:t>
            </a:r>
            <a:r>
              <a:rPr lang="en-GB" sz="1000" dirty="0" err="1">
                <a:solidFill>
                  <a:schemeClr val="tx1"/>
                </a:solidFill>
              </a:rPr>
              <a:t>mediaMD:creationDate</a:t>
            </a:r>
            <a:r>
              <a:rPr lang="en-GB" sz="1000" dirty="0" smtClean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&lt;/</a:t>
            </a:r>
            <a:r>
              <a:rPr lang="en-GB" sz="1000" dirty="0" err="1">
                <a:solidFill>
                  <a:schemeClr val="tx1"/>
                </a:solidFill>
              </a:rPr>
              <a:t>mediaMD:fileData</a:t>
            </a:r>
            <a:r>
              <a:rPr lang="en-GB" sz="1000" dirty="0" smtClean="0">
                <a:solidFill>
                  <a:schemeClr val="tx1"/>
                </a:solidFill>
              </a:rPr>
              <a:t>&gt;</a:t>
            </a:r>
            <a:endParaRPr lang="en-GB" sz="1000" dirty="0">
              <a:solidFill>
                <a:schemeClr val="tx1"/>
              </a:solidFill>
            </a:endParaRP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mediaMD:stream</a:t>
            </a:r>
            <a:r>
              <a:rPr lang="en-GB" sz="1000" dirty="0">
                <a:solidFill>
                  <a:schemeClr val="tx1"/>
                </a:solidFill>
              </a:rPr>
              <a:t> type="audio" ID="str-1</a:t>
            </a:r>
            <a:r>
              <a:rPr lang="en-GB" sz="1000" dirty="0" smtClean="0">
                <a:solidFill>
                  <a:schemeClr val="tx1"/>
                </a:solidFill>
              </a:rPr>
              <a:t>"&gt;</a:t>
            </a: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	&lt;</a:t>
            </a:r>
            <a:r>
              <a:rPr lang="en-GB" sz="1000" dirty="0" err="1">
                <a:solidFill>
                  <a:schemeClr val="tx1"/>
                </a:solidFill>
              </a:rPr>
              <a:t>mediaMD:format</a:t>
            </a:r>
            <a:r>
              <a:rPr lang="en-GB" sz="1000" dirty="0">
                <a:solidFill>
                  <a:schemeClr val="tx1"/>
                </a:solidFill>
              </a:rPr>
              <a:t>&gt;PCM&lt;/</a:t>
            </a:r>
            <a:r>
              <a:rPr lang="en-GB" sz="1000" dirty="0" err="1">
                <a:solidFill>
                  <a:schemeClr val="tx1"/>
                </a:solidFill>
              </a:rPr>
              <a:t>mediaMD:format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mediaMD:commericalFormat</a:t>
            </a:r>
            <a:r>
              <a:rPr lang="en-GB" sz="1000" dirty="0">
                <a:solidFill>
                  <a:schemeClr val="tx1"/>
                </a:solidFill>
              </a:rPr>
              <a:t>&gt;PCM&lt;/</a:t>
            </a:r>
            <a:r>
              <a:rPr lang="en-GB" sz="1000" dirty="0" err="1">
                <a:solidFill>
                  <a:schemeClr val="tx1"/>
                </a:solidFill>
              </a:rPr>
              <a:t>mediaMD:commericalFormat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mediaMD:formatSettings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mediaMD:formatSettingsEndianness</a:t>
            </a:r>
            <a:r>
              <a:rPr lang="en-GB" sz="1000" dirty="0">
                <a:solidFill>
                  <a:schemeClr val="tx1"/>
                </a:solidFill>
              </a:rPr>
              <a:t>&gt;Little&lt;/</a:t>
            </a:r>
            <a:r>
              <a:rPr lang="en-GB" sz="1000" dirty="0" err="1">
                <a:solidFill>
                  <a:schemeClr val="tx1"/>
                </a:solidFill>
              </a:rPr>
              <a:t>mediaMD:formatSettingsEndianness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&lt;/</a:t>
            </a:r>
            <a:r>
              <a:rPr lang="en-GB" sz="1000" dirty="0" err="1">
                <a:solidFill>
                  <a:schemeClr val="tx1"/>
                </a:solidFill>
              </a:rPr>
              <a:t>mediaMD:formatSettings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mediaMD:duration</a:t>
            </a:r>
            <a:r>
              <a:rPr lang="en-GB" sz="1000" dirty="0">
                <a:solidFill>
                  <a:schemeClr val="tx1"/>
                </a:solidFill>
              </a:rPr>
              <a:t>&gt;01:38:35.284&lt;/</a:t>
            </a:r>
            <a:r>
              <a:rPr lang="en-GB" sz="1000" dirty="0" err="1">
                <a:solidFill>
                  <a:schemeClr val="tx1"/>
                </a:solidFill>
              </a:rPr>
              <a:t>mediaMD:duration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mediaMD:bitRate</a:t>
            </a:r>
            <a:r>
              <a:rPr lang="en-GB" sz="1000" dirty="0">
                <a:solidFill>
                  <a:schemeClr val="tx1"/>
                </a:solidFill>
              </a:rPr>
              <a:t> mode</a:t>
            </a:r>
            <a:r>
              <a:rPr lang="en-GB" sz="1000" dirty="0" smtClean="0">
                <a:solidFill>
                  <a:schemeClr val="tx1"/>
                </a:solidFill>
              </a:rPr>
              <a:t>="constant" </a:t>
            </a:r>
            <a:r>
              <a:rPr lang="en-GB" sz="1000" dirty="0">
                <a:solidFill>
                  <a:schemeClr val="tx1"/>
                </a:solidFill>
              </a:rPr>
              <a:t>units="bps"&gt;4608000&lt;/</a:t>
            </a:r>
            <a:r>
              <a:rPr lang="en-GB" sz="1000" dirty="0" err="1">
                <a:solidFill>
                  <a:schemeClr val="tx1"/>
                </a:solidFill>
              </a:rPr>
              <a:t>mediaMD:bitRate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mediaMD:frameRate</a:t>
            </a:r>
            <a:r>
              <a:rPr lang="en-GB" sz="1000" dirty="0">
                <a:solidFill>
                  <a:schemeClr val="tx1"/>
                </a:solidFill>
              </a:rPr>
              <a:t> units="fps"&gt;25.000&lt;/</a:t>
            </a:r>
            <a:r>
              <a:rPr lang="en-GB" sz="1000" dirty="0" err="1">
                <a:solidFill>
                  <a:schemeClr val="tx1"/>
                </a:solidFill>
              </a:rPr>
              <a:t>mediaMD:frameRate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mediaMD:samplingRate</a:t>
            </a:r>
            <a:r>
              <a:rPr lang="en-GB" sz="1000" dirty="0">
                <a:solidFill>
                  <a:schemeClr val="tx1"/>
                </a:solidFill>
              </a:rPr>
              <a:t>&gt;96000&lt;/</a:t>
            </a:r>
            <a:r>
              <a:rPr lang="en-GB" sz="1000" dirty="0" err="1">
                <a:solidFill>
                  <a:schemeClr val="tx1"/>
                </a:solidFill>
              </a:rPr>
              <a:t>mediaMD:samplingRate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mediaMD:bitDepth</a:t>
            </a:r>
            <a:r>
              <a:rPr lang="en-GB" sz="1000" dirty="0">
                <a:solidFill>
                  <a:schemeClr val="tx1"/>
                </a:solidFill>
              </a:rPr>
              <a:t>&gt;24&lt;/</a:t>
            </a:r>
            <a:r>
              <a:rPr lang="en-GB" sz="1000" dirty="0" err="1">
                <a:solidFill>
                  <a:schemeClr val="tx1"/>
                </a:solidFill>
              </a:rPr>
              <a:t>mediaMD:bitDepth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mediaMD:channels</a:t>
            </a:r>
            <a:r>
              <a:rPr lang="en-GB" sz="1000" dirty="0">
                <a:solidFill>
                  <a:schemeClr val="tx1"/>
                </a:solidFill>
              </a:rPr>
              <a:t>&gt;2&lt;/</a:t>
            </a:r>
            <a:r>
              <a:rPr lang="en-GB" sz="1000" dirty="0" err="1">
                <a:solidFill>
                  <a:schemeClr val="tx1"/>
                </a:solidFill>
              </a:rPr>
              <a:t>mediaMD:channels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mediaMD:timecodeIn</a:t>
            </a:r>
            <a:r>
              <a:rPr lang="en-GB" sz="1000" dirty="0">
                <a:solidFill>
                  <a:schemeClr val="tx1"/>
                </a:solidFill>
              </a:rPr>
              <a:t>&gt;00:00:00.000&lt;/</a:t>
            </a:r>
            <a:r>
              <a:rPr lang="en-GB" sz="1000" dirty="0" err="1">
                <a:solidFill>
                  <a:schemeClr val="tx1"/>
                </a:solidFill>
              </a:rPr>
              <a:t>mediaMD:timecodeIn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    &lt;</a:t>
            </a:r>
            <a:r>
              <a:rPr lang="en-GB" sz="1000" dirty="0" err="1">
                <a:solidFill>
                  <a:schemeClr val="tx1"/>
                </a:solidFill>
              </a:rPr>
              <a:t>mediaMD:streamSize</a:t>
            </a:r>
            <a:r>
              <a:rPr lang="en-GB" sz="1000" dirty="0">
                <a:solidFill>
                  <a:schemeClr val="tx1"/>
                </a:solidFill>
              </a:rPr>
              <a:t>&gt;3407204130&lt;/</a:t>
            </a:r>
            <a:r>
              <a:rPr lang="en-GB" sz="1000" dirty="0" err="1">
                <a:solidFill>
                  <a:schemeClr val="tx1"/>
                </a:solidFill>
              </a:rPr>
              <a:t>mediaMD:streamSize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    &lt;/</a:t>
            </a:r>
            <a:r>
              <a:rPr lang="en-GB" sz="1000" dirty="0" err="1">
                <a:solidFill>
                  <a:schemeClr val="tx1"/>
                </a:solidFill>
              </a:rPr>
              <a:t>mediaMD:stream</a:t>
            </a:r>
            <a:r>
              <a:rPr lang="en-GB" sz="1000" dirty="0" smtClean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&lt;/</a:t>
            </a:r>
            <a:r>
              <a:rPr lang="en-GB" sz="1000" dirty="0" err="1" smtClean="0">
                <a:solidFill>
                  <a:schemeClr val="tx1"/>
                </a:solidFill>
              </a:rPr>
              <a:t>mediaMD:mediaMD</a:t>
            </a:r>
            <a:r>
              <a:rPr lang="en-GB" sz="1000" dirty="0" smtClean="0">
                <a:solidFill>
                  <a:schemeClr val="tx1"/>
                </a:solidFill>
              </a:rPr>
              <a:t>&gt;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00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METS: Administrative metadata</a:t>
            </a:r>
            <a:endParaRPr lang="en-GB" sz="2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899592" y="1412776"/>
            <a:ext cx="7928094" cy="532859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</a:t>
            </a:r>
            <a:r>
              <a:rPr lang="en-GB" sz="1000" dirty="0" err="1">
                <a:solidFill>
                  <a:schemeClr val="tx1"/>
                </a:solidFill>
              </a:rPr>
              <a:t>processMD:processMD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&lt;</a:t>
            </a:r>
            <a:r>
              <a:rPr lang="en-GB" sz="1000" dirty="0" err="1">
                <a:solidFill>
                  <a:schemeClr val="tx1"/>
                </a:solidFill>
              </a:rPr>
              <a:t>processMD:process</a:t>
            </a:r>
            <a:r>
              <a:rPr lang="en-GB" sz="1000" dirty="0">
                <a:solidFill>
                  <a:schemeClr val="tx1"/>
                </a:solidFill>
              </a:rPr>
              <a:t> ID="proc-0" type="transfer"&gt;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processMD:processDate</a:t>
            </a:r>
            <a:r>
              <a:rPr lang="en-GB" sz="1000" dirty="0">
                <a:solidFill>
                  <a:schemeClr val="tx1"/>
                </a:solidFill>
              </a:rPr>
              <a:t>&gt;2013-05-13&lt;/</a:t>
            </a:r>
            <a:r>
              <a:rPr lang="en-GB" sz="1000" dirty="0" err="1">
                <a:solidFill>
                  <a:schemeClr val="tx1"/>
                </a:solidFill>
              </a:rPr>
              <a:t>processMD:processDate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processMD:worker</a:t>
            </a:r>
            <a:r>
              <a:rPr lang="en-GB" sz="1000" dirty="0">
                <a:solidFill>
                  <a:schemeClr val="tx1"/>
                </a:solidFill>
              </a:rPr>
              <a:t> name="Adam" last="</a:t>
            </a:r>
            <a:r>
              <a:rPr lang="en-GB" sz="1000" dirty="0" err="1">
                <a:solidFill>
                  <a:schemeClr val="tx1"/>
                </a:solidFill>
              </a:rPr>
              <a:t>Tovell</a:t>
            </a:r>
            <a:r>
              <a:rPr lang="en-GB" sz="1000" dirty="0">
                <a:solidFill>
                  <a:schemeClr val="tx1"/>
                </a:solidFill>
              </a:rPr>
              <a:t>" organisation="The British Library"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processMD:deviceChain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processMD:device</a:t>
            </a:r>
            <a:r>
              <a:rPr lang="en-GB" sz="1000" dirty="0">
                <a:solidFill>
                  <a:schemeClr val="tx1"/>
                </a:solidFill>
              </a:rPr>
              <a:t> ID="dev-0" type="hardware" </a:t>
            </a:r>
            <a:r>
              <a:rPr lang="en-GB" sz="1000" dirty="0" err="1">
                <a:solidFill>
                  <a:schemeClr val="tx1"/>
                </a:solidFill>
              </a:rPr>
              <a:t>subType</a:t>
            </a:r>
            <a:r>
              <a:rPr lang="en-GB" sz="1000" dirty="0">
                <a:solidFill>
                  <a:schemeClr val="tx1"/>
                </a:solidFill>
              </a:rPr>
              <a:t>="tape recorder" role="reproducer"&gt;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processMD:manufacturer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  <a:r>
              <a:rPr lang="en-GB" sz="1000" dirty="0" err="1">
                <a:solidFill>
                  <a:schemeClr val="tx1"/>
                </a:solidFill>
              </a:rPr>
              <a:t>Studer</a:t>
            </a:r>
            <a:r>
              <a:rPr lang="en-GB" sz="1000" dirty="0">
                <a:solidFill>
                  <a:schemeClr val="tx1"/>
                </a:solidFill>
              </a:rPr>
              <a:t>&lt;/</a:t>
            </a:r>
            <a:r>
              <a:rPr lang="en-GB" sz="1000" dirty="0" err="1">
                <a:solidFill>
                  <a:schemeClr val="tx1"/>
                </a:solidFill>
              </a:rPr>
              <a:t>processMD:manufacturer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processMD:model</a:t>
            </a:r>
            <a:r>
              <a:rPr lang="en-GB" sz="1000" dirty="0">
                <a:solidFill>
                  <a:schemeClr val="tx1"/>
                </a:solidFill>
              </a:rPr>
              <a:t>&gt;A807&lt;/</a:t>
            </a:r>
            <a:r>
              <a:rPr lang="en-GB" sz="1000" dirty="0" err="1">
                <a:solidFill>
                  <a:schemeClr val="tx1"/>
                </a:solidFill>
              </a:rPr>
              <a:t>processMD:model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processMD:serial</a:t>
            </a:r>
            <a:r>
              <a:rPr lang="en-GB" sz="1000" dirty="0">
                <a:solidFill>
                  <a:schemeClr val="tx1"/>
                </a:solidFill>
              </a:rPr>
              <a:t>&gt;123456&lt;/</a:t>
            </a:r>
            <a:r>
              <a:rPr lang="en-GB" sz="1000" dirty="0" err="1">
                <a:solidFill>
                  <a:schemeClr val="tx1"/>
                </a:solidFill>
              </a:rPr>
              <a:t>processMD:serial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processMD:output</a:t>
            </a:r>
            <a:r>
              <a:rPr lang="en-GB" sz="1000" dirty="0">
                <a:solidFill>
                  <a:schemeClr val="tx1"/>
                </a:solidFill>
              </a:rPr>
              <a:t> type="audio" channels="2" level="line"&gt;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processMD:format</a:t>
            </a:r>
            <a:r>
              <a:rPr lang="en-GB" sz="1000" dirty="0">
                <a:solidFill>
                  <a:schemeClr val="tx1"/>
                </a:solidFill>
              </a:rPr>
              <a:t>&gt;analogue balanced&lt;/</a:t>
            </a:r>
            <a:r>
              <a:rPr lang="en-GB" sz="1000" dirty="0" err="1">
                <a:solidFill>
                  <a:schemeClr val="tx1"/>
                </a:solidFill>
              </a:rPr>
              <a:t>processMD:format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processMD:output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processMD:settings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processMD:speed</a:t>
            </a:r>
            <a:r>
              <a:rPr lang="en-GB" sz="1000" dirty="0">
                <a:solidFill>
                  <a:schemeClr val="tx1"/>
                </a:solidFill>
              </a:rPr>
              <a:t> mode="fixed" units="</a:t>
            </a:r>
            <a:r>
              <a:rPr lang="en-GB" sz="1000" dirty="0" err="1">
                <a:solidFill>
                  <a:schemeClr val="tx1"/>
                </a:solidFill>
              </a:rPr>
              <a:t>centimeters</a:t>
            </a:r>
            <a:r>
              <a:rPr lang="en-GB" sz="1000" dirty="0">
                <a:solidFill>
                  <a:schemeClr val="tx1"/>
                </a:solidFill>
              </a:rPr>
              <a:t> per second"&gt;19&lt;/</a:t>
            </a:r>
            <a:r>
              <a:rPr lang="en-GB" sz="1000" dirty="0" err="1">
                <a:solidFill>
                  <a:schemeClr val="tx1"/>
                </a:solidFill>
              </a:rPr>
              <a:t>processMD:speed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processMD:equalisation</a:t>
            </a:r>
            <a:r>
              <a:rPr lang="en-GB" sz="1000" dirty="0">
                <a:solidFill>
                  <a:schemeClr val="tx1"/>
                </a:solidFill>
              </a:rPr>
              <a:t>&gt;CCIR&lt;/</a:t>
            </a:r>
            <a:r>
              <a:rPr lang="en-GB" sz="1000" dirty="0" err="1">
                <a:solidFill>
                  <a:schemeClr val="tx1"/>
                </a:solidFill>
              </a:rPr>
              <a:t>processMD:equalisation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processMD:settings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processMD:device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processMD:device</a:t>
            </a:r>
            <a:r>
              <a:rPr lang="en-GB" sz="1000" dirty="0">
                <a:solidFill>
                  <a:schemeClr val="tx1"/>
                </a:solidFill>
              </a:rPr>
              <a:t> ID="dev-1" type="hardware" </a:t>
            </a:r>
            <a:r>
              <a:rPr lang="en-GB" sz="1000" dirty="0" err="1">
                <a:solidFill>
                  <a:schemeClr val="tx1"/>
                </a:solidFill>
              </a:rPr>
              <a:t>subType</a:t>
            </a:r>
            <a:r>
              <a:rPr lang="en-GB" sz="1000" dirty="0">
                <a:solidFill>
                  <a:schemeClr val="tx1"/>
                </a:solidFill>
              </a:rPr>
              <a:t>="ADC" role="convertor"&gt;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processMD:clockSource</a:t>
            </a:r>
            <a:r>
              <a:rPr lang="en-GB" sz="1000" dirty="0">
                <a:solidFill>
                  <a:schemeClr val="tx1"/>
                </a:solidFill>
              </a:rPr>
              <a:t> IDREF="dev-1"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processMD:manufacturer</a:t>
            </a:r>
            <a:r>
              <a:rPr lang="en-GB" sz="1000" dirty="0">
                <a:solidFill>
                  <a:schemeClr val="tx1"/>
                </a:solidFill>
              </a:rPr>
              <a:t>&gt;Prism Sound&lt;/</a:t>
            </a:r>
            <a:r>
              <a:rPr lang="en-GB" sz="1000" dirty="0" err="1">
                <a:solidFill>
                  <a:schemeClr val="tx1"/>
                </a:solidFill>
              </a:rPr>
              <a:t>processMD:manufacturer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processMD:model</a:t>
            </a:r>
            <a:r>
              <a:rPr lang="en-GB" sz="1000" dirty="0">
                <a:solidFill>
                  <a:schemeClr val="tx1"/>
                </a:solidFill>
              </a:rPr>
              <a:t>&gt;Dream ADA-8XR&lt;/</a:t>
            </a:r>
            <a:r>
              <a:rPr lang="en-GB" sz="1000" dirty="0" err="1">
                <a:solidFill>
                  <a:schemeClr val="tx1"/>
                </a:solidFill>
              </a:rPr>
              <a:t>processMD:model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processMD:serial</a:t>
            </a:r>
            <a:r>
              <a:rPr lang="en-GB" sz="1000" dirty="0">
                <a:solidFill>
                  <a:schemeClr val="tx1"/>
                </a:solidFill>
              </a:rPr>
              <a:t>&gt;123456&lt;/</a:t>
            </a:r>
            <a:r>
              <a:rPr lang="en-GB" sz="1000" dirty="0" err="1">
                <a:solidFill>
                  <a:schemeClr val="tx1"/>
                </a:solidFill>
              </a:rPr>
              <a:t>processMD:serial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processMD:input</a:t>
            </a:r>
            <a:r>
              <a:rPr lang="en-GB" sz="1000" dirty="0">
                <a:solidFill>
                  <a:schemeClr val="tx1"/>
                </a:solidFill>
              </a:rPr>
              <a:t> type="audio" channels="2" level="line"&gt;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processMD:format</a:t>
            </a:r>
            <a:r>
              <a:rPr lang="en-GB" sz="1000" dirty="0">
                <a:solidFill>
                  <a:schemeClr val="tx1"/>
                </a:solidFill>
              </a:rPr>
              <a:t>&gt;analogue balanced&lt;/</a:t>
            </a:r>
            <a:r>
              <a:rPr lang="en-GB" sz="1000" dirty="0" err="1">
                <a:solidFill>
                  <a:schemeClr val="tx1"/>
                </a:solidFill>
              </a:rPr>
              <a:t>processMD:format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processMD:input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processMD:output</a:t>
            </a:r>
            <a:r>
              <a:rPr lang="en-GB" sz="1000" dirty="0">
                <a:solidFill>
                  <a:schemeClr val="tx1"/>
                </a:solidFill>
              </a:rPr>
              <a:t> type="data"&gt;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processMD:format</a:t>
            </a:r>
            <a:r>
              <a:rPr lang="en-GB" sz="1000" dirty="0">
                <a:solidFill>
                  <a:schemeClr val="tx1"/>
                </a:solidFill>
              </a:rPr>
              <a:t>&gt;IEEE 1394b&lt;/</a:t>
            </a:r>
            <a:r>
              <a:rPr lang="en-GB" sz="1000" dirty="0" err="1">
                <a:solidFill>
                  <a:schemeClr val="tx1"/>
                </a:solidFill>
              </a:rPr>
              <a:t>processMD:format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processMD:output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processMD:device</a:t>
            </a:r>
            <a:r>
              <a:rPr lang="en-GB" sz="1000" dirty="0" smtClean="0">
                <a:solidFill>
                  <a:schemeClr val="tx1"/>
                </a:solidFill>
              </a:rPr>
              <a:t>&gt;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69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METS: Administrative metadata</a:t>
            </a:r>
            <a:endParaRPr lang="en-GB" sz="20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71600" y="1772816"/>
            <a:ext cx="7928094" cy="482453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</a:t>
            </a:r>
            <a:r>
              <a:rPr lang="en-GB" sz="1000" dirty="0" err="1">
                <a:solidFill>
                  <a:schemeClr val="tx1"/>
                </a:solidFill>
              </a:rPr>
              <a:t>processMD:device</a:t>
            </a:r>
            <a:r>
              <a:rPr lang="en-GB" sz="1000" dirty="0">
                <a:solidFill>
                  <a:schemeClr val="tx1"/>
                </a:solidFill>
              </a:rPr>
              <a:t> ID="dev-2" type="hardware" role="PC"&gt;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processMD:manufacturer</a:t>
            </a:r>
            <a:r>
              <a:rPr lang="en-GB" sz="1000" dirty="0">
                <a:solidFill>
                  <a:schemeClr val="tx1"/>
                </a:solidFill>
              </a:rPr>
              <a:t>&gt;Bespoke&lt;/</a:t>
            </a:r>
            <a:r>
              <a:rPr lang="en-GB" sz="1000" dirty="0" err="1">
                <a:solidFill>
                  <a:schemeClr val="tx1"/>
                </a:solidFill>
              </a:rPr>
              <a:t>processMD:manufacturer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processMD:input</a:t>
            </a:r>
            <a:r>
              <a:rPr lang="en-GB" sz="1000" dirty="0">
                <a:solidFill>
                  <a:schemeClr val="tx1"/>
                </a:solidFill>
              </a:rPr>
              <a:t> type="data"&gt;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processMD:format</a:t>
            </a:r>
            <a:r>
              <a:rPr lang="en-GB" sz="1000" dirty="0">
                <a:solidFill>
                  <a:schemeClr val="tx1"/>
                </a:solidFill>
              </a:rPr>
              <a:t>&gt;IEEE 1394b&lt;/</a:t>
            </a:r>
            <a:r>
              <a:rPr lang="en-GB" sz="1000" dirty="0" err="1">
                <a:solidFill>
                  <a:schemeClr val="tx1"/>
                </a:solidFill>
              </a:rPr>
              <a:t>processMD:format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processMD:input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processMD:component</a:t>
            </a:r>
            <a:r>
              <a:rPr lang="en-GB" sz="1000" dirty="0">
                <a:solidFill>
                  <a:schemeClr val="tx1"/>
                </a:solidFill>
              </a:rPr>
              <a:t> ID="comp-0" type="software" role="OS"&gt;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processMD:manufacturer</a:t>
            </a:r>
            <a:r>
              <a:rPr lang="en-GB" sz="1000" dirty="0">
                <a:solidFill>
                  <a:schemeClr val="tx1"/>
                </a:solidFill>
              </a:rPr>
              <a:t>&gt;Microsoft&lt;/</a:t>
            </a:r>
            <a:r>
              <a:rPr lang="en-GB" sz="1000" dirty="0" err="1">
                <a:solidFill>
                  <a:schemeClr val="tx1"/>
                </a:solidFill>
              </a:rPr>
              <a:t>processMD:manufacturer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processMD:model</a:t>
            </a:r>
            <a:r>
              <a:rPr lang="en-GB" sz="1000" dirty="0">
                <a:solidFill>
                  <a:schemeClr val="tx1"/>
                </a:solidFill>
              </a:rPr>
              <a:t>&gt;Windows 7 Enterprise&lt;/</a:t>
            </a:r>
            <a:r>
              <a:rPr lang="en-GB" sz="1000" dirty="0" err="1">
                <a:solidFill>
                  <a:schemeClr val="tx1"/>
                </a:solidFill>
              </a:rPr>
              <a:t>processMD:model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processMD:version</a:t>
            </a:r>
            <a:r>
              <a:rPr lang="en-GB" sz="1000" dirty="0">
                <a:solidFill>
                  <a:schemeClr val="tx1"/>
                </a:solidFill>
              </a:rPr>
              <a:t>&gt;64-bit&lt;/</a:t>
            </a:r>
            <a:r>
              <a:rPr lang="en-GB" sz="1000" dirty="0" err="1">
                <a:solidFill>
                  <a:schemeClr val="tx1"/>
                </a:solidFill>
              </a:rPr>
              <a:t>processMD:version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processMD:component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processMD:component</a:t>
            </a:r>
            <a:r>
              <a:rPr lang="en-GB" sz="1000" dirty="0">
                <a:solidFill>
                  <a:schemeClr val="tx1"/>
                </a:solidFill>
              </a:rPr>
              <a:t> ID="comp-1" type="software" </a:t>
            </a:r>
            <a:r>
              <a:rPr lang="en-GB" sz="1000" dirty="0" err="1">
                <a:solidFill>
                  <a:schemeClr val="tx1"/>
                </a:solidFill>
              </a:rPr>
              <a:t>subType</a:t>
            </a:r>
            <a:r>
              <a:rPr lang="en-GB" sz="1000" dirty="0">
                <a:solidFill>
                  <a:schemeClr val="tx1"/>
                </a:solidFill>
              </a:rPr>
              <a:t>="digital audio editor" role="application"&gt;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processMD:manufacturer</a:t>
            </a:r>
            <a:r>
              <a:rPr lang="en-GB" sz="1000" dirty="0">
                <a:solidFill>
                  <a:schemeClr val="tx1"/>
                </a:solidFill>
              </a:rPr>
              <a:t>&gt;Steinberg&lt;/</a:t>
            </a:r>
            <a:r>
              <a:rPr lang="en-GB" sz="1000" dirty="0" err="1">
                <a:solidFill>
                  <a:schemeClr val="tx1"/>
                </a:solidFill>
              </a:rPr>
              <a:t>processMD:manufacturer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processMD:model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  <a:r>
              <a:rPr lang="en-GB" sz="1000" dirty="0" err="1">
                <a:solidFill>
                  <a:schemeClr val="tx1"/>
                </a:solidFill>
              </a:rPr>
              <a:t>Wavelab</a:t>
            </a:r>
            <a:r>
              <a:rPr lang="en-GB" sz="1000" dirty="0">
                <a:solidFill>
                  <a:schemeClr val="tx1"/>
                </a:solidFill>
              </a:rPr>
              <a:t>&lt;/</a:t>
            </a:r>
            <a:r>
              <a:rPr lang="en-GB" sz="1000" dirty="0" err="1">
                <a:solidFill>
                  <a:schemeClr val="tx1"/>
                </a:solidFill>
              </a:rPr>
              <a:t>processMD:model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</a:rPr>
              <a:t>processMD:version</a:t>
            </a:r>
            <a:r>
              <a:rPr lang="en-GB" sz="1000" dirty="0">
                <a:solidFill>
                  <a:schemeClr val="tx1"/>
                </a:solidFill>
              </a:rPr>
              <a:t>&gt;7.2.1&lt;/</a:t>
            </a:r>
            <a:r>
              <a:rPr lang="en-GB" sz="1000" dirty="0" err="1">
                <a:solidFill>
                  <a:schemeClr val="tx1"/>
                </a:solidFill>
              </a:rPr>
              <a:t>processMD:version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processMD:component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processMD:device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processMD:deviceChain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  &lt;/</a:t>
            </a:r>
            <a:r>
              <a:rPr lang="en-GB" sz="1000" dirty="0" err="1">
                <a:solidFill>
                  <a:schemeClr val="tx1"/>
                </a:solidFill>
              </a:rPr>
              <a:t>processMD:process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  &lt;/</a:t>
            </a:r>
            <a:r>
              <a:rPr lang="en-GB" sz="1000" dirty="0" err="1">
                <a:solidFill>
                  <a:schemeClr val="tx1"/>
                </a:solidFill>
              </a:rPr>
              <a:t>processMD:processMD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&lt;/</a:t>
            </a:r>
            <a:r>
              <a:rPr lang="en-GB" sz="1000" dirty="0" err="1">
                <a:solidFill>
                  <a:schemeClr val="tx1"/>
                </a:solidFill>
              </a:rPr>
              <a:t>mets:xmlData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&lt;/</a:t>
            </a:r>
            <a:r>
              <a:rPr lang="en-GB" sz="1000" dirty="0" err="1">
                <a:solidFill>
                  <a:schemeClr val="tx1"/>
                </a:solidFill>
              </a:rPr>
              <a:t>mets:mdWrap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&lt;/</a:t>
            </a:r>
            <a:r>
              <a:rPr lang="en-GB" sz="1000" dirty="0" err="1">
                <a:solidFill>
                  <a:schemeClr val="tx1"/>
                </a:solidFill>
              </a:rPr>
              <a:t>mets:digiprovMD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26798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METS: File section</a:t>
            </a:r>
            <a:endParaRPr lang="en-GB" sz="20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49502" y="1772816"/>
            <a:ext cx="2984376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FILE SECTION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64386" y="2780928"/>
            <a:ext cx="7928094" cy="93610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Lists files contained in a single ‘package’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Details their uses (audio, video, image, transcripts, master and access) and locations</a:t>
            </a:r>
          </a:p>
        </p:txBody>
      </p:sp>
    </p:spTree>
    <p:extLst>
      <p:ext uri="{BB962C8B-B14F-4D97-AF65-F5344CB8AC3E}">
        <p14:creationId xmlns:p14="http://schemas.microsoft.com/office/powerpoint/2010/main" val="381930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METS: File section</a:t>
            </a:r>
            <a:endParaRPr lang="en-GB" sz="20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49502" y="1772816"/>
            <a:ext cx="2984376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FILE SECTION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49502" y="1772816"/>
            <a:ext cx="7928094" cy="468052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mets:fileSec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USE="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MasterManifestation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"&gt;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USE="Audio"&gt;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ID="file-1" ADMID="amd-1"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    CHECKSUM="3e545459b5152b04eb09f5a070b6fcc96a2902ce9afc5974fe435ea4a67d260c"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    CHECKSUMTYPE="SHA-256" MIMETYPE="audio/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vnd.wave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" SIZE="3407464138"&gt;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mets:FLocat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LOCTYPE="ARK" 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xlink:href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="ark:/81055/dvdc_100000100673.0x000003"/&gt;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&lt;/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&lt;/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&lt;/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USE="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AccessManifestation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"&gt;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USE="Audio"&gt;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ID="file-2" ADMID="amd-2"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    CHECKSUM="4ed6cbe7e1d794774443a40a6c58cd03e636694128cee25fa24438468912d528"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    CHECKSUMTYPE="SHA-256" MIMETYPE="audio/mp4" SIZE="123426708"&gt;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mets:FLocat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LOCTYPE="ARK" 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xlink:href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="ark:/81055/dvdc_100000100673.0x000003"/&gt;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&lt;/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&lt;/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&lt;/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USE="Supplementary"&gt;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USE="Image"&gt;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ID="file-3" ADMID="amd-3"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    CHECKSUM="0127a70f5fc1b969ac594cbeb3469f694240f0357bb2dfcdea9432f99d35ace7"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    CHECKSUMTYPE="SHA-256" MIMETYPE="image/jp2" SIZE="23573619"&gt;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    &lt;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mets:FLocat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LOCTYPE="ARK" 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xlink:href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="ark:/81055/dvdc_100000109305.0x000001"/&gt;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        &lt;/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</a:t>
            </a:r>
            <a:r>
              <a:rPr lang="en-GB" sz="1000" dirty="0" smtClean="0">
                <a:solidFill>
                  <a:schemeClr val="tx1"/>
                </a:solidFill>
                <a:ea typeface="Calibri"/>
                <a:cs typeface="Times New Roman"/>
              </a:rPr>
              <a:t>         &lt;/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&gt;</a:t>
            </a:r>
          </a:p>
          <a:p>
            <a:pPr algn="l">
              <a:spcBef>
                <a:spcPts val="0"/>
              </a:spcBef>
            </a:pP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        &lt;/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mets:fileGrp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&gt;</a:t>
            </a:r>
          </a:p>
          <a:p>
            <a:pPr algn="l">
              <a:spcBef>
                <a:spcPts val="0"/>
              </a:spcBef>
            </a:pPr>
            <a:r>
              <a:rPr lang="en-GB" sz="1000" dirty="0" smtClean="0">
                <a:solidFill>
                  <a:schemeClr val="tx1"/>
                </a:solidFill>
                <a:ea typeface="Calibri"/>
                <a:cs typeface="Times New Roman"/>
              </a:rPr>
              <a:t>&lt;/</a:t>
            </a:r>
            <a:r>
              <a:rPr lang="en-GB" sz="1000" dirty="0" err="1">
                <a:solidFill>
                  <a:schemeClr val="tx1"/>
                </a:solidFill>
                <a:ea typeface="Calibri"/>
                <a:cs typeface="Times New Roman"/>
              </a:rPr>
              <a:t>mets:fileSec</a:t>
            </a:r>
            <a:r>
              <a:rPr lang="en-GB" sz="1000" dirty="0">
                <a:solidFill>
                  <a:schemeClr val="tx1"/>
                </a:solidFill>
                <a:ea typeface="Calibri"/>
                <a:cs typeface="Times New Roman"/>
              </a:rPr>
              <a:t>&gt;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METS: File section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99" y="1427400"/>
            <a:ext cx="2564165" cy="2566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18" y="4102925"/>
            <a:ext cx="2567946" cy="2566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305" y="4102925"/>
            <a:ext cx="1893367" cy="2566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305" y="1427400"/>
            <a:ext cx="1893367" cy="25664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45" y="1427399"/>
            <a:ext cx="2566435" cy="25664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45" y="4102924"/>
            <a:ext cx="2556284" cy="255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8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METS: Structural map</a:t>
            </a:r>
            <a:endParaRPr lang="en-GB" sz="20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49502" y="1556792"/>
            <a:ext cx="2984376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</a:rPr>
              <a:t>STRUCTURAL MAP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64386" y="2420888"/>
            <a:ext cx="7928094" cy="93610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Defines order in which recordings appear, the files (or sections of files) that represent them, and links to the metadata that describe them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49502" y="3501008"/>
            <a:ext cx="7928094" cy="299695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dirty="0">
                <a:solidFill>
                  <a:schemeClr val="tx1"/>
                </a:solidFill>
              </a:rPr>
              <a:t> &lt;</a:t>
            </a:r>
            <a:r>
              <a:rPr lang="en-GB" sz="1000" dirty="0" err="1">
                <a:solidFill>
                  <a:schemeClr val="tx1"/>
                </a:solidFill>
              </a:rPr>
              <a:t>mets:structMap</a:t>
            </a:r>
            <a:r>
              <a:rPr lang="en-GB" sz="1000" dirty="0">
                <a:solidFill>
                  <a:schemeClr val="tx1"/>
                </a:solidFill>
              </a:rPr>
              <a:t> TYPE="LOGICAL"&gt;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&lt;</a:t>
            </a:r>
            <a:r>
              <a:rPr lang="en-GB" sz="1000" dirty="0" err="1">
                <a:solidFill>
                  <a:schemeClr val="tx1"/>
                </a:solidFill>
              </a:rPr>
              <a:t>mets:div</a:t>
            </a:r>
            <a:r>
              <a:rPr lang="en-GB" sz="1000" dirty="0">
                <a:solidFill>
                  <a:schemeClr val="tx1"/>
                </a:solidFill>
              </a:rPr>
              <a:t> ID="LOG0001" TYPE="Recording" DMDID="MODS0002" CONTENTIDS="ark:/81055/dvdc_100000400096.0x000001"&gt;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</a:t>
            </a:r>
            <a:r>
              <a:rPr lang="en-GB" sz="1000" dirty="0" err="1">
                <a:solidFill>
                  <a:schemeClr val="tx1"/>
                </a:solidFill>
              </a:rPr>
              <a:t>mets:fptr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&lt;</a:t>
            </a:r>
            <a:r>
              <a:rPr lang="en-GB" sz="1000" dirty="0" err="1">
                <a:solidFill>
                  <a:schemeClr val="tx1"/>
                </a:solidFill>
              </a:rPr>
              <a:t>mets:area</a:t>
            </a:r>
            <a:r>
              <a:rPr lang="en-GB" sz="1000" dirty="0">
                <a:solidFill>
                  <a:schemeClr val="tx1"/>
                </a:solidFill>
              </a:rPr>
              <a:t> FILEID="FILE0001" BETYPE="SMPTE-25" BEGIN="00:52:28:15" END="01:38:30:23"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&lt;/</a:t>
            </a:r>
            <a:r>
              <a:rPr lang="en-GB" sz="1000" dirty="0" err="1">
                <a:solidFill>
                  <a:schemeClr val="tx1"/>
                </a:solidFill>
              </a:rPr>
              <a:t>mets:fptr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</a:t>
            </a:r>
            <a:r>
              <a:rPr lang="en-GB" sz="1000" dirty="0" err="1">
                <a:solidFill>
                  <a:schemeClr val="tx1"/>
                </a:solidFill>
              </a:rPr>
              <a:t>mets:fptr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  &lt;</a:t>
            </a:r>
            <a:r>
              <a:rPr lang="en-GB" sz="1000" dirty="0" err="1">
                <a:solidFill>
                  <a:schemeClr val="tx1"/>
                </a:solidFill>
              </a:rPr>
              <a:t>mets:area</a:t>
            </a:r>
            <a:r>
              <a:rPr lang="en-GB" sz="1000" dirty="0">
                <a:solidFill>
                  <a:schemeClr val="tx1"/>
                </a:solidFill>
              </a:rPr>
              <a:t> FILEID="FILE0002" BETYPE="SMPTE-25" BEGIN="00:52:28:15" END="01:38:30:23"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&lt;/</a:t>
            </a:r>
            <a:r>
              <a:rPr lang="en-GB" sz="1000" dirty="0" err="1">
                <a:solidFill>
                  <a:schemeClr val="tx1"/>
                </a:solidFill>
              </a:rPr>
              <a:t>mets:fptr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&lt;/</a:t>
            </a:r>
            <a:r>
              <a:rPr lang="en-GB" sz="1000" dirty="0" err="1">
                <a:solidFill>
                  <a:schemeClr val="tx1"/>
                </a:solidFill>
              </a:rPr>
              <a:t>mets:div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&lt;/</a:t>
            </a:r>
            <a:r>
              <a:rPr lang="en-GB" sz="1000" dirty="0" err="1">
                <a:solidFill>
                  <a:schemeClr val="tx1"/>
                </a:solidFill>
              </a:rPr>
              <a:t>mets:structMap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&lt;</a:t>
            </a:r>
            <a:r>
              <a:rPr lang="en-GB" sz="1000" dirty="0" err="1">
                <a:solidFill>
                  <a:schemeClr val="tx1"/>
                </a:solidFill>
              </a:rPr>
              <a:t>mets:structMap</a:t>
            </a:r>
            <a:r>
              <a:rPr lang="en-GB" sz="1000" dirty="0">
                <a:solidFill>
                  <a:schemeClr val="tx1"/>
                </a:solidFill>
              </a:rPr>
              <a:t> TYPE="PHYSICAL"&gt;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&lt;</a:t>
            </a:r>
            <a:r>
              <a:rPr lang="en-GB" sz="1000" dirty="0" err="1">
                <a:solidFill>
                  <a:schemeClr val="tx1"/>
                </a:solidFill>
              </a:rPr>
              <a:t>mets:div</a:t>
            </a:r>
            <a:r>
              <a:rPr lang="en-GB" sz="1000" dirty="0">
                <a:solidFill>
                  <a:schemeClr val="tx1"/>
                </a:solidFill>
              </a:rPr>
              <a:t> ID="PHYS0001" DMDID="MODS0001" TYPE="</a:t>
            </a:r>
            <a:r>
              <a:rPr lang="en-GB" sz="1000" dirty="0" err="1">
                <a:solidFill>
                  <a:schemeClr val="tx1"/>
                </a:solidFill>
              </a:rPr>
              <a:t>audioTape</a:t>
            </a:r>
            <a:r>
              <a:rPr lang="en-GB" sz="1000" dirty="0">
                <a:solidFill>
                  <a:schemeClr val="tx1"/>
                </a:solidFill>
              </a:rPr>
              <a:t>" CONTENTIDS="ark:/81055/dvdc_100000400099.0x000001"&gt;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</a:t>
            </a:r>
            <a:r>
              <a:rPr lang="en-GB" sz="1000" dirty="0" err="1">
                <a:solidFill>
                  <a:schemeClr val="tx1"/>
                </a:solidFill>
              </a:rPr>
              <a:t>mets:fptr</a:t>
            </a:r>
            <a:r>
              <a:rPr lang="en-GB" sz="1000" dirty="0">
                <a:solidFill>
                  <a:schemeClr val="tx1"/>
                </a:solidFill>
              </a:rPr>
              <a:t> FILEID="FILE0001"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</a:t>
            </a:r>
            <a:r>
              <a:rPr lang="en-GB" sz="1000" dirty="0" err="1">
                <a:solidFill>
                  <a:schemeClr val="tx1"/>
                </a:solidFill>
              </a:rPr>
              <a:t>mets:fptr</a:t>
            </a:r>
            <a:r>
              <a:rPr lang="en-GB" sz="1000" dirty="0">
                <a:solidFill>
                  <a:schemeClr val="tx1"/>
                </a:solidFill>
              </a:rPr>
              <a:t> FILEID="FILE0002"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&lt;/</a:t>
            </a:r>
            <a:r>
              <a:rPr lang="en-GB" sz="1000" dirty="0" err="1">
                <a:solidFill>
                  <a:schemeClr val="tx1"/>
                </a:solidFill>
              </a:rPr>
              <a:t>mets:div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&lt;/</a:t>
            </a:r>
            <a:r>
              <a:rPr lang="en-GB" sz="1000" dirty="0" err="1">
                <a:solidFill>
                  <a:schemeClr val="tx1"/>
                </a:solidFill>
              </a:rPr>
              <a:t>mets:structMap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57455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Page-level display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84784"/>
            <a:ext cx="8640960" cy="51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05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Article-level display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772816"/>
            <a:ext cx="8640960" cy="45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0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1187624" y="1772816"/>
            <a:ext cx="7128792" cy="4392488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97" y="1952836"/>
            <a:ext cx="2984376" cy="3996444"/>
          </a:xfr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CURATORIAL TEAMS</a:t>
            </a:r>
          </a:p>
          <a:p>
            <a:endParaRPr lang="en-GB" sz="18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Classical Music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Oral History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Natural Sounds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Drama &amp; Literature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World &amp; Traditional Music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Popular Music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Radio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Sound &amp; Vision structure</a:t>
            </a:r>
            <a:endParaRPr lang="en-GB" sz="20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117117" y="1988840"/>
            <a:ext cx="2984376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ACCESSIONS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17117" y="3212976"/>
            <a:ext cx="2984376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CATALOGUING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117117" y="4365104"/>
            <a:ext cx="2984376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TECHNICAL SERVICES</a:t>
            </a:r>
          </a:p>
        </p:txBody>
      </p:sp>
      <p:cxnSp>
        <p:nvCxnSpPr>
          <p:cNvPr id="13" name="Straight Arrow Connector 12"/>
          <p:cNvCxnSpPr>
            <a:endCxn id="9" idx="1"/>
          </p:cNvCxnSpPr>
          <p:nvPr/>
        </p:nvCxnSpPr>
        <p:spPr>
          <a:xfrm>
            <a:off x="4321073" y="2276872"/>
            <a:ext cx="7960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4321073" y="3501008"/>
            <a:ext cx="7960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1" idx="1"/>
          </p:cNvCxnSpPr>
          <p:nvPr/>
        </p:nvCxnSpPr>
        <p:spPr>
          <a:xfrm>
            <a:off x="4321073" y="4653136"/>
            <a:ext cx="796044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08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 structure: recordings and parts</a:t>
            </a:r>
            <a:endParaRPr lang="en-GB" sz="2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148064" y="1700107"/>
            <a:ext cx="3744416" cy="504757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RECORDING 1</a:t>
            </a:r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700808"/>
            <a:ext cx="4671947" cy="468052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5148507" y="2600557"/>
            <a:ext cx="3744416" cy="468403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RECORDING 2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148507" y="3518287"/>
            <a:ext cx="3744416" cy="41476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RECORDING 3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148064" y="4365105"/>
            <a:ext cx="3744416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RECORDING 4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796135" y="5157192"/>
            <a:ext cx="3096787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PART 1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796135" y="5930700"/>
            <a:ext cx="3096788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dirty="0" smtClean="0">
                <a:solidFill>
                  <a:schemeClr val="tx1"/>
                </a:solidFill>
              </a:rPr>
              <a:t>PART 2</a:t>
            </a:r>
          </a:p>
        </p:txBody>
      </p:sp>
      <p:cxnSp>
        <p:nvCxnSpPr>
          <p:cNvPr id="8" name="Elbow Connector 7"/>
          <p:cNvCxnSpPr>
            <a:endCxn id="13" idx="1"/>
          </p:cNvCxnSpPr>
          <p:nvPr/>
        </p:nvCxnSpPr>
        <p:spPr>
          <a:xfrm rot="16200000" flipH="1">
            <a:off x="5328084" y="4905164"/>
            <a:ext cx="576063" cy="36003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4" idx="1"/>
          </p:cNvCxnSpPr>
          <p:nvPr/>
        </p:nvCxnSpPr>
        <p:spPr>
          <a:xfrm rot="16200000" flipH="1">
            <a:off x="4941330" y="5291918"/>
            <a:ext cx="1349571" cy="36004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1" idx="1"/>
          </p:cNvCxnSpPr>
          <p:nvPr/>
        </p:nvCxnSpPr>
        <p:spPr>
          <a:xfrm rot="10800000" flipV="1">
            <a:off x="1547664" y="1952486"/>
            <a:ext cx="3600400" cy="1116474"/>
          </a:xfrm>
          <a:prstGeom prst="bentConnector3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1"/>
          </p:cNvCxnSpPr>
          <p:nvPr/>
        </p:nvCxnSpPr>
        <p:spPr>
          <a:xfrm rot="10800000" flipV="1">
            <a:off x="1835697" y="2834758"/>
            <a:ext cx="3312811" cy="2394441"/>
          </a:xfrm>
          <a:prstGeom prst="bentConnector3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2" idx="1"/>
          </p:cNvCxnSpPr>
          <p:nvPr/>
        </p:nvCxnSpPr>
        <p:spPr>
          <a:xfrm rot="10800000" flipV="1">
            <a:off x="3923928" y="4581128"/>
            <a:ext cx="1224136" cy="890809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1"/>
          </p:cNvCxnSpPr>
          <p:nvPr/>
        </p:nvCxnSpPr>
        <p:spPr>
          <a:xfrm flipH="1" flipV="1">
            <a:off x="4355976" y="3725671"/>
            <a:ext cx="792531" cy="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605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err="1" smtClean="0"/>
              <a:t>Wavelab</a:t>
            </a:r>
            <a:r>
              <a:rPr lang="en-GB" sz="2000" dirty="0" smtClean="0"/>
              <a:t> region editing</a:t>
            </a:r>
            <a:endParaRPr lang="en-GB" sz="2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01499" y="1700808"/>
            <a:ext cx="2734397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</a:rPr>
              <a:t>METS XML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504838"/>
            <a:ext cx="8640960" cy="497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365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err="1" smtClean="0"/>
              <a:t>Wavelab</a:t>
            </a:r>
            <a:r>
              <a:rPr lang="en-GB" sz="2000" dirty="0" smtClean="0"/>
              <a:t> region editing</a:t>
            </a:r>
            <a:endParaRPr lang="en-GB" sz="2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01499" y="1700808"/>
            <a:ext cx="2734397" cy="4320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</a:rPr>
              <a:t>METS XML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84783"/>
            <a:ext cx="8640960" cy="49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85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METS: Structural map</a:t>
            </a:r>
            <a:endParaRPr lang="en-GB" sz="20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49502" y="1556792"/>
            <a:ext cx="2984376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>
                <a:solidFill>
                  <a:schemeClr val="tx1"/>
                </a:solidFill>
              </a:rPr>
              <a:t>STRUCTURAL </a:t>
            </a:r>
            <a:r>
              <a:rPr lang="en-GB" sz="1600" dirty="0" smtClean="0">
                <a:solidFill>
                  <a:schemeClr val="tx1"/>
                </a:solidFill>
              </a:rPr>
              <a:t>LINK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64386" y="2492896"/>
            <a:ext cx="7928094" cy="93610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Establishes a hierarchical structure for the digital object, and </a:t>
            </a:r>
            <a:r>
              <a:rPr lang="en-GB" sz="1600" dirty="0">
                <a:solidFill>
                  <a:schemeClr val="tx1"/>
                </a:solidFill>
              </a:rPr>
              <a:t>r</a:t>
            </a:r>
            <a:r>
              <a:rPr lang="en-GB" sz="1600" dirty="0" smtClean="0">
                <a:solidFill>
                  <a:schemeClr val="tx1"/>
                </a:solidFill>
              </a:rPr>
              <a:t>ecords the relationships between all elements in the METS file.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49502" y="3645024"/>
            <a:ext cx="7928094" cy="23762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dirty="0">
                <a:solidFill>
                  <a:schemeClr val="tx1"/>
                </a:solidFill>
              </a:rPr>
              <a:t> &lt;</a:t>
            </a:r>
            <a:r>
              <a:rPr lang="en-GB" sz="1000" dirty="0" err="1">
                <a:solidFill>
                  <a:schemeClr val="tx1"/>
                </a:solidFill>
              </a:rPr>
              <a:t>mets:structLink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&lt;</a:t>
            </a:r>
            <a:r>
              <a:rPr lang="en-GB" sz="1000" dirty="0" err="1">
                <a:solidFill>
                  <a:schemeClr val="tx1"/>
                </a:solidFill>
              </a:rPr>
              <a:t>mets:smLinkGrp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</a:t>
            </a:r>
            <a:r>
              <a:rPr lang="en-GB" sz="1000" dirty="0" err="1">
                <a:solidFill>
                  <a:schemeClr val="tx1"/>
                </a:solidFill>
              </a:rPr>
              <a:t>mets:smLocatorLink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xlink:href</a:t>
            </a:r>
            <a:r>
              <a:rPr lang="en-GB" sz="1000" dirty="0">
                <a:solidFill>
                  <a:schemeClr val="tx1"/>
                </a:solidFill>
              </a:rPr>
              <a:t>="#PHYS0001" </a:t>
            </a:r>
            <a:r>
              <a:rPr lang="en-GB" sz="1000" dirty="0" err="1">
                <a:solidFill>
                  <a:schemeClr val="tx1"/>
                </a:solidFill>
              </a:rPr>
              <a:t>xlink:label</a:t>
            </a:r>
            <a:r>
              <a:rPr lang="en-GB" sz="1000" dirty="0">
                <a:solidFill>
                  <a:schemeClr val="tx1"/>
                </a:solidFill>
              </a:rPr>
              <a:t>="PHYSENTITY0001" </a:t>
            </a:r>
            <a:r>
              <a:rPr lang="en-GB" sz="1000" dirty="0" err="1">
                <a:solidFill>
                  <a:schemeClr val="tx1"/>
                </a:solidFill>
              </a:rPr>
              <a:t>xlink:type</a:t>
            </a:r>
            <a:r>
              <a:rPr lang="en-GB" sz="1000" dirty="0">
                <a:solidFill>
                  <a:schemeClr val="tx1"/>
                </a:solidFill>
              </a:rPr>
              <a:t>="locator"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</a:t>
            </a:r>
            <a:r>
              <a:rPr lang="en-GB" sz="1000" dirty="0" err="1">
                <a:solidFill>
                  <a:schemeClr val="tx1"/>
                </a:solidFill>
              </a:rPr>
              <a:t>mets:smLocatorLink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xlink:href</a:t>
            </a:r>
            <a:r>
              <a:rPr lang="en-GB" sz="1000" dirty="0">
                <a:solidFill>
                  <a:schemeClr val="tx1"/>
                </a:solidFill>
              </a:rPr>
              <a:t>="#LOG0001" </a:t>
            </a:r>
            <a:r>
              <a:rPr lang="en-GB" sz="1000" dirty="0" err="1">
                <a:solidFill>
                  <a:schemeClr val="tx1"/>
                </a:solidFill>
              </a:rPr>
              <a:t>xlink:label</a:t>
            </a:r>
            <a:r>
              <a:rPr lang="en-GB" sz="1000" dirty="0">
                <a:solidFill>
                  <a:schemeClr val="tx1"/>
                </a:solidFill>
              </a:rPr>
              <a:t>="LOGENTITY0001" </a:t>
            </a:r>
            <a:r>
              <a:rPr lang="en-GB" sz="1000" dirty="0" err="1">
                <a:solidFill>
                  <a:schemeClr val="tx1"/>
                </a:solidFill>
              </a:rPr>
              <a:t>xlink:type</a:t>
            </a:r>
            <a:r>
              <a:rPr lang="en-GB" sz="1000" dirty="0">
                <a:solidFill>
                  <a:schemeClr val="tx1"/>
                </a:solidFill>
              </a:rPr>
              <a:t>="locator"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</a:t>
            </a:r>
            <a:r>
              <a:rPr lang="en-GB" sz="1000" dirty="0" err="1">
                <a:solidFill>
                  <a:schemeClr val="tx1"/>
                </a:solidFill>
              </a:rPr>
              <a:t>mets:smArcLink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xlink:type</a:t>
            </a:r>
            <a:r>
              <a:rPr lang="en-GB" sz="1000" dirty="0">
                <a:solidFill>
                  <a:schemeClr val="tx1"/>
                </a:solidFill>
              </a:rPr>
              <a:t>="arc" </a:t>
            </a:r>
            <a:r>
              <a:rPr lang="en-GB" sz="1000" dirty="0" err="1">
                <a:solidFill>
                  <a:schemeClr val="tx1"/>
                </a:solidFill>
              </a:rPr>
              <a:t>xlink:from</a:t>
            </a:r>
            <a:r>
              <a:rPr lang="en-GB" sz="1000" dirty="0">
                <a:solidFill>
                  <a:schemeClr val="tx1"/>
                </a:solidFill>
              </a:rPr>
              <a:t>="LOGENTITY0001" </a:t>
            </a:r>
            <a:r>
              <a:rPr lang="en-GB" sz="1000" dirty="0" err="1">
                <a:solidFill>
                  <a:schemeClr val="tx1"/>
                </a:solidFill>
              </a:rPr>
              <a:t>xlink:to</a:t>
            </a:r>
            <a:r>
              <a:rPr lang="en-GB" sz="1000" dirty="0">
                <a:solidFill>
                  <a:schemeClr val="tx1"/>
                </a:solidFill>
              </a:rPr>
              <a:t>="PHYSENTITY0001" ARCTYPE="</a:t>
            </a:r>
            <a:r>
              <a:rPr lang="en-GB" sz="1000" dirty="0" err="1">
                <a:solidFill>
                  <a:schemeClr val="tx1"/>
                </a:solidFill>
              </a:rPr>
              <a:t>logicalphysical</a:t>
            </a:r>
            <a:r>
              <a:rPr lang="en-GB" sz="1000" dirty="0">
                <a:solidFill>
                  <a:schemeClr val="tx1"/>
                </a:solidFill>
              </a:rPr>
              <a:t>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&lt;/</a:t>
            </a:r>
            <a:r>
              <a:rPr lang="en-GB" sz="1000" dirty="0" err="1">
                <a:solidFill>
                  <a:schemeClr val="tx1"/>
                </a:solidFill>
              </a:rPr>
              <a:t>mets:smLinkGrp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&lt;</a:t>
            </a:r>
            <a:r>
              <a:rPr lang="en-GB" sz="1000" dirty="0" err="1">
                <a:solidFill>
                  <a:schemeClr val="tx1"/>
                </a:solidFill>
              </a:rPr>
              <a:t>mets:smLinkGrp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</a:t>
            </a:r>
            <a:r>
              <a:rPr lang="en-GB" sz="1000" dirty="0" err="1">
                <a:solidFill>
                  <a:schemeClr val="tx1"/>
                </a:solidFill>
              </a:rPr>
              <a:t>mets:smLocatorLink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xlink:href</a:t>
            </a:r>
            <a:r>
              <a:rPr lang="en-GB" sz="1000" dirty="0">
                <a:solidFill>
                  <a:schemeClr val="tx1"/>
                </a:solidFill>
              </a:rPr>
              <a:t>="#PHYS0001" </a:t>
            </a:r>
            <a:r>
              <a:rPr lang="en-GB" sz="1000" dirty="0" err="1">
                <a:solidFill>
                  <a:schemeClr val="tx1"/>
                </a:solidFill>
              </a:rPr>
              <a:t>xlink:label</a:t>
            </a:r>
            <a:r>
              <a:rPr lang="en-GB" sz="1000" dirty="0">
                <a:solidFill>
                  <a:schemeClr val="tx1"/>
                </a:solidFill>
              </a:rPr>
              <a:t>="PHYSENTITY0001" </a:t>
            </a:r>
            <a:r>
              <a:rPr lang="en-GB" sz="1000" dirty="0" err="1">
                <a:solidFill>
                  <a:schemeClr val="tx1"/>
                </a:solidFill>
              </a:rPr>
              <a:t>xlink:type</a:t>
            </a:r>
            <a:r>
              <a:rPr lang="en-GB" sz="1000" dirty="0">
                <a:solidFill>
                  <a:schemeClr val="tx1"/>
                </a:solidFill>
              </a:rPr>
              <a:t>="locator"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</a:t>
            </a:r>
            <a:r>
              <a:rPr lang="en-GB" sz="1000" dirty="0" err="1">
                <a:solidFill>
                  <a:schemeClr val="tx1"/>
                </a:solidFill>
              </a:rPr>
              <a:t>mets:smLocatorLink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xlink:href</a:t>
            </a:r>
            <a:r>
              <a:rPr lang="en-GB" sz="1000" dirty="0">
                <a:solidFill>
                  <a:schemeClr val="tx1"/>
                </a:solidFill>
              </a:rPr>
              <a:t>="#LOG0002" </a:t>
            </a:r>
            <a:r>
              <a:rPr lang="en-GB" sz="1000" dirty="0" err="1">
                <a:solidFill>
                  <a:schemeClr val="tx1"/>
                </a:solidFill>
              </a:rPr>
              <a:t>xlink:label</a:t>
            </a:r>
            <a:r>
              <a:rPr lang="en-GB" sz="1000" dirty="0">
                <a:solidFill>
                  <a:schemeClr val="tx1"/>
                </a:solidFill>
              </a:rPr>
              <a:t>="LOGENTITY0002" </a:t>
            </a:r>
            <a:r>
              <a:rPr lang="en-GB" sz="1000" dirty="0" err="1">
                <a:solidFill>
                  <a:schemeClr val="tx1"/>
                </a:solidFill>
              </a:rPr>
              <a:t>xlink:type</a:t>
            </a:r>
            <a:r>
              <a:rPr lang="en-GB" sz="1000" dirty="0">
                <a:solidFill>
                  <a:schemeClr val="tx1"/>
                </a:solidFill>
              </a:rPr>
              <a:t>="locator"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  &lt;</a:t>
            </a:r>
            <a:r>
              <a:rPr lang="en-GB" sz="1000" dirty="0" err="1">
                <a:solidFill>
                  <a:schemeClr val="tx1"/>
                </a:solidFill>
              </a:rPr>
              <a:t>mets:smArcLink</a:t>
            </a:r>
            <a:r>
              <a:rPr lang="en-GB" sz="1000" dirty="0">
                <a:solidFill>
                  <a:schemeClr val="tx1"/>
                </a:solidFill>
              </a:rPr>
              <a:t> </a:t>
            </a:r>
            <a:r>
              <a:rPr lang="en-GB" sz="1000" dirty="0" err="1">
                <a:solidFill>
                  <a:schemeClr val="tx1"/>
                </a:solidFill>
              </a:rPr>
              <a:t>xlink:type</a:t>
            </a:r>
            <a:r>
              <a:rPr lang="en-GB" sz="1000" dirty="0">
                <a:solidFill>
                  <a:schemeClr val="tx1"/>
                </a:solidFill>
              </a:rPr>
              <a:t>="arc" </a:t>
            </a:r>
            <a:r>
              <a:rPr lang="en-GB" sz="1000" dirty="0" err="1">
                <a:solidFill>
                  <a:schemeClr val="tx1"/>
                </a:solidFill>
              </a:rPr>
              <a:t>xlink:from</a:t>
            </a:r>
            <a:r>
              <a:rPr lang="en-GB" sz="1000" dirty="0">
                <a:solidFill>
                  <a:schemeClr val="tx1"/>
                </a:solidFill>
              </a:rPr>
              <a:t>="LOGENTITY0002" </a:t>
            </a:r>
            <a:r>
              <a:rPr lang="en-GB" sz="1000" dirty="0" err="1">
                <a:solidFill>
                  <a:schemeClr val="tx1"/>
                </a:solidFill>
              </a:rPr>
              <a:t>xlink:to</a:t>
            </a:r>
            <a:r>
              <a:rPr lang="en-GB" sz="1000" dirty="0">
                <a:solidFill>
                  <a:schemeClr val="tx1"/>
                </a:solidFill>
              </a:rPr>
              <a:t>="PHYSENTITY0001" ARCTYPE="</a:t>
            </a:r>
            <a:r>
              <a:rPr lang="en-GB" sz="1000" dirty="0" err="1">
                <a:solidFill>
                  <a:schemeClr val="tx1"/>
                </a:solidFill>
              </a:rPr>
              <a:t>logicalphysical</a:t>
            </a:r>
            <a:r>
              <a:rPr lang="en-GB" sz="1000" dirty="0">
                <a:solidFill>
                  <a:schemeClr val="tx1"/>
                </a:solidFill>
              </a:rPr>
              <a:t>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&lt;/</a:t>
            </a:r>
            <a:r>
              <a:rPr lang="en-GB" sz="1000" dirty="0" err="1">
                <a:solidFill>
                  <a:schemeClr val="tx1"/>
                </a:solidFill>
              </a:rPr>
              <a:t>mets:smLinkGrp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&lt;/</a:t>
            </a:r>
            <a:r>
              <a:rPr lang="en-GB" sz="1000" dirty="0" err="1">
                <a:solidFill>
                  <a:schemeClr val="tx1"/>
                </a:solidFill>
              </a:rPr>
              <a:t>mets:structLink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5450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ubtitle 2"/>
          <p:cNvSpPr txBox="1">
            <a:spLocks/>
          </p:cNvSpPr>
          <p:nvPr/>
        </p:nvSpPr>
        <p:spPr>
          <a:xfrm>
            <a:off x="251520" y="4037123"/>
            <a:ext cx="8424936" cy="233631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67" name="Subtitle 2"/>
          <p:cNvSpPr txBox="1">
            <a:spLocks/>
          </p:cNvSpPr>
          <p:nvPr/>
        </p:nvSpPr>
        <p:spPr>
          <a:xfrm>
            <a:off x="251520" y="1700808"/>
            <a:ext cx="8424936" cy="233631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Workflows</a:t>
            </a:r>
            <a:endParaRPr lang="en-GB" sz="20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01499" y="1859419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RETRIEVE ITEM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550843" y="1859419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INSPECT, CLEAN PREPARE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33163" y="1859066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TRANSFER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333163" y="2924944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BUILD SUBMISSION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550843" y="2924944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QA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87851" y="2924944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SUBMIT FOR INGEST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887851" y="4573238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VALIDATE FILES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586588" y="4573238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ENCODE ACCESS COPY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333163" y="4574476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CREATE CHECKSUMS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6332894" y="5667059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CHARACTERISE FILES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550843" y="5667059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WRITE METS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887851" y="5667059"/>
            <a:ext cx="2182338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INGEST AND PUBLISH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15" idx="3"/>
            <a:endCxn id="7" idx="1"/>
          </p:cNvCxnSpPr>
          <p:nvPr/>
        </p:nvCxnSpPr>
        <p:spPr>
          <a:xfrm>
            <a:off x="3083837" y="2147451"/>
            <a:ext cx="4670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8" idx="1"/>
          </p:cNvCxnSpPr>
          <p:nvPr/>
        </p:nvCxnSpPr>
        <p:spPr>
          <a:xfrm flipV="1">
            <a:off x="5733181" y="2147098"/>
            <a:ext cx="599982" cy="3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  <a:endCxn id="9" idx="0"/>
          </p:cNvCxnSpPr>
          <p:nvPr/>
        </p:nvCxnSpPr>
        <p:spPr>
          <a:xfrm>
            <a:off x="7424332" y="2435130"/>
            <a:ext cx="0" cy="4898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9" idx="1"/>
            <a:endCxn id="10" idx="3"/>
          </p:cNvCxnSpPr>
          <p:nvPr/>
        </p:nvCxnSpPr>
        <p:spPr>
          <a:xfrm flipH="1">
            <a:off x="5733181" y="3212976"/>
            <a:ext cx="59998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0" idx="1"/>
            <a:endCxn id="11" idx="3"/>
          </p:cNvCxnSpPr>
          <p:nvPr/>
        </p:nvCxnSpPr>
        <p:spPr>
          <a:xfrm flipH="1">
            <a:off x="3070189" y="3212976"/>
            <a:ext cx="4806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2"/>
            <a:endCxn id="12" idx="0"/>
          </p:cNvCxnSpPr>
          <p:nvPr/>
        </p:nvCxnSpPr>
        <p:spPr>
          <a:xfrm>
            <a:off x="1979020" y="3501008"/>
            <a:ext cx="0" cy="1072230"/>
          </a:xfrm>
          <a:prstGeom prst="straightConnector1">
            <a:avLst/>
          </a:prstGeom>
          <a:ln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2" idx="3"/>
            <a:endCxn id="13" idx="1"/>
          </p:cNvCxnSpPr>
          <p:nvPr/>
        </p:nvCxnSpPr>
        <p:spPr>
          <a:xfrm>
            <a:off x="3070189" y="4861270"/>
            <a:ext cx="516399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3" idx="3"/>
            <a:endCxn id="14" idx="1"/>
          </p:cNvCxnSpPr>
          <p:nvPr/>
        </p:nvCxnSpPr>
        <p:spPr>
          <a:xfrm>
            <a:off x="5768926" y="4861270"/>
            <a:ext cx="564237" cy="12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14" idx="2"/>
            <a:endCxn id="16" idx="0"/>
          </p:cNvCxnSpPr>
          <p:nvPr/>
        </p:nvCxnSpPr>
        <p:spPr>
          <a:xfrm flipH="1">
            <a:off x="7424063" y="5150540"/>
            <a:ext cx="269" cy="51651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6" idx="1"/>
            <a:endCxn id="17" idx="3"/>
          </p:cNvCxnSpPr>
          <p:nvPr/>
        </p:nvCxnSpPr>
        <p:spPr>
          <a:xfrm flipH="1">
            <a:off x="5733181" y="5955091"/>
            <a:ext cx="599713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7" idx="1"/>
            <a:endCxn id="18" idx="3"/>
          </p:cNvCxnSpPr>
          <p:nvPr/>
        </p:nvCxnSpPr>
        <p:spPr>
          <a:xfrm flipH="1">
            <a:off x="3070189" y="5955091"/>
            <a:ext cx="480654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Subtitle 2"/>
          <p:cNvSpPr txBox="1">
            <a:spLocks/>
          </p:cNvSpPr>
          <p:nvPr/>
        </p:nvSpPr>
        <p:spPr>
          <a:xfrm rot="16200000">
            <a:off x="-721208" y="2673535"/>
            <a:ext cx="2336315" cy="3908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MANUAL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0" name="Subtitle 2"/>
          <p:cNvSpPr txBox="1">
            <a:spLocks/>
          </p:cNvSpPr>
          <p:nvPr/>
        </p:nvSpPr>
        <p:spPr>
          <a:xfrm rot="16200000">
            <a:off x="-721208" y="5009851"/>
            <a:ext cx="2336315" cy="3908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AUTOMATED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94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Catalogue search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792" y="1700808"/>
            <a:ext cx="8640961" cy="478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945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Sound &amp; Moving Image Player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12776"/>
            <a:ext cx="651088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59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BISA 2013:</a:t>
            </a:r>
          </a:p>
          <a:p>
            <a:r>
              <a:rPr lang="en-GB" sz="2000" dirty="0" smtClean="0"/>
              <a:t>Sound &amp; Moving Image Player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30" y="1412776"/>
            <a:ext cx="62577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67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Sound &amp; Moving Image Player</a:t>
            </a:r>
            <a:endParaRPr lang="en-GB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1412776"/>
            <a:ext cx="6510886" cy="4968552"/>
          </a:xfrm>
          <a:prstGeom prst="rect">
            <a:avLst/>
          </a:prstGeom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755576" y="6352027"/>
            <a:ext cx="2232248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DESCRIPTIVE METADATA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642125" y="2276872"/>
            <a:ext cx="2232248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TITLE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660233" y="3609020"/>
            <a:ext cx="2232248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NAVIGATION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6642125" y="5301208"/>
            <a:ext cx="2232248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ASSOCIATED IMAGES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131840" y="6339138"/>
            <a:ext cx="2232248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LINK TO TRANSCRIPT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660232" y="2996952"/>
            <a:ext cx="2232248" cy="28803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PLAYER</a:t>
            </a:r>
          </a:p>
        </p:txBody>
      </p:sp>
      <p:cxnSp>
        <p:nvCxnSpPr>
          <p:cNvPr id="7" name="Straight Arrow Connector 6"/>
          <p:cNvCxnSpPr>
            <a:stCxn id="12" idx="1"/>
          </p:cNvCxnSpPr>
          <p:nvPr/>
        </p:nvCxnSpPr>
        <p:spPr>
          <a:xfrm flipH="1">
            <a:off x="4658999" y="3140968"/>
            <a:ext cx="20012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</p:cNvCxnSpPr>
          <p:nvPr/>
        </p:nvCxnSpPr>
        <p:spPr>
          <a:xfrm flipH="1">
            <a:off x="6228184" y="3753036"/>
            <a:ext cx="4320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1"/>
          </p:cNvCxnSpPr>
          <p:nvPr/>
        </p:nvCxnSpPr>
        <p:spPr>
          <a:xfrm flipH="1">
            <a:off x="4427984" y="2420888"/>
            <a:ext cx="221414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0"/>
          </p:cNvCxnSpPr>
          <p:nvPr/>
        </p:nvCxnSpPr>
        <p:spPr>
          <a:xfrm flipV="1">
            <a:off x="1871700" y="6021288"/>
            <a:ext cx="0" cy="3307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 2"/>
          <p:cNvSpPr txBox="1">
            <a:spLocks/>
          </p:cNvSpPr>
          <p:nvPr/>
        </p:nvSpPr>
        <p:spPr>
          <a:xfrm>
            <a:off x="6630563" y="5733256"/>
            <a:ext cx="2232248" cy="38139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>
                <a:solidFill>
                  <a:schemeClr val="tx1"/>
                </a:solidFill>
              </a:rPr>
              <a:t>DESCRIPTIVE METADATA (IMAGES)</a:t>
            </a:r>
          </a:p>
        </p:txBody>
      </p:sp>
      <p:cxnSp>
        <p:nvCxnSpPr>
          <p:cNvPr id="26" name="Straight Arrow Connector 25"/>
          <p:cNvCxnSpPr>
            <a:stCxn id="15" idx="1"/>
          </p:cNvCxnSpPr>
          <p:nvPr/>
        </p:nvCxnSpPr>
        <p:spPr>
          <a:xfrm flipH="1">
            <a:off x="5796137" y="5923953"/>
            <a:ext cx="83442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1"/>
          </p:cNvCxnSpPr>
          <p:nvPr/>
        </p:nvCxnSpPr>
        <p:spPr>
          <a:xfrm flipH="1">
            <a:off x="6213349" y="5445224"/>
            <a:ext cx="4287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347864" y="5949280"/>
            <a:ext cx="0" cy="4027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9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Technical Services</a:t>
            </a:r>
            <a:endParaRPr lang="en-GB" sz="2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79812" y="1844824"/>
            <a:ext cx="2984376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TECHNICAL SERVICES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004048" y="3356992"/>
            <a:ext cx="2984376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ACCESS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899373" y="3356992"/>
            <a:ext cx="2984376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PRESERVATION</a:t>
            </a:r>
          </a:p>
        </p:txBody>
      </p:sp>
      <p:cxnSp>
        <p:nvCxnSpPr>
          <p:cNvPr id="8" name="Elbow Connector 7"/>
          <p:cNvCxnSpPr>
            <a:stCxn id="11" idx="2"/>
            <a:endCxn id="16" idx="0"/>
          </p:cNvCxnSpPr>
          <p:nvPr/>
        </p:nvCxnSpPr>
        <p:spPr>
          <a:xfrm rot="5400000">
            <a:off x="3013729" y="1798721"/>
            <a:ext cx="936104" cy="218043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1" idx="2"/>
            <a:endCxn id="14" idx="0"/>
          </p:cNvCxnSpPr>
          <p:nvPr/>
        </p:nvCxnSpPr>
        <p:spPr>
          <a:xfrm rot="16200000" flipH="1">
            <a:off x="5066066" y="1926822"/>
            <a:ext cx="936104" cy="192423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ubtitle 2"/>
          <p:cNvSpPr txBox="1">
            <a:spLocks/>
          </p:cNvSpPr>
          <p:nvPr/>
        </p:nvSpPr>
        <p:spPr>
          <a:xfrm>
            <a:off x="901499" y="4893051"/>
            <a:ext cx="2984376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DIGITAL LIBRARY STORE (DLS)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004048" y="4893051"/>
            <a:ext cx="2984376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ON-SITE (EXPLORE THE BL)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OFF-SITE (SOUNDS)</a:t>
            </a:r>
          </a:p>
        </p:txBody>
      </p:sp>
      <p:cxnSp>
        <p:nvCxnSpPr>
          <p:cNvPr id="22" name="Straight Arrow Connector 21"/>
          <p:cNvCxnSpPr>
            <a:stCxn id="14" idx="2"/>
            <a:endCxn id="21" idx="0"/>
          </p:cNvCxnSpPr>
          <p:nvPr/>
        </p:nvCxnSpPr>
        <p:spPr>
          <a:xfrm>
            <a:off x="6496236" y="3933056"/>
            <a:ext cx="0" cy="959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20" idx="0"/>
          </p:cNvCxnSpPr>
          <p:nvPr/>
        </p:nvCxnSpPr>
        <p:spPr>
          <a:xfrm>
            <a:off x="2391561" y="3933056"/>
            <a:ext cx="2126" cy="9599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1" idx="1"/>
            <a:endCxn id="20" idx="3"/>
          </p:cNvCxnSpPr>
          <p:nvPr/>
        </p:nvCxnSpPr>
        <p:spPr>
          <a:xfrm flipH="1">
            <a:off x="3885875" y="5181083"/>
            <a:ext cx="111817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6" idx="3"/>
            <a:endCxn id="14" idx="1"/>
          </p:cNvCxnSpPr>
          <p:nvPr/>
        </p:nvCxnSpPr>
        <p:spPr>
          <a:xfrm>
            <a:off x="3883749" y="3645024"/>
            <a:ext cx="11202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13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ubtitle 2"/>
          <p:cNvSpPr txBox="1">
            <a:spLocks/>
          </p:cNvSpPr>
          <p:nvPr/>
        </p:nvSpPr>
        <p:spPr>
          <a:xfrm>
            <a:off x="1045517" y="2185266"/>
            <a:ext cx="6838853" cy="2088231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6718" y="2552005"/>
            <a:ext cx="2984376" cy="603323"/>
          </a:xfr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GB" sz="1800" dirty="0" smtClean="0">
                <a:solidFill>
                  <a:schemeClr val="tx1"/>
                </a:solidFill>
              </a:rPr>
              <a:t>CURATORS</a:t>
            </a:r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Departmental structure</a:t>
            </a:r>
            <a:endParaRPr lang="en-GB" sz="20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53163" y="2579265"/>
            <a:ext cx="2984376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ACCESSIONS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386718" y="3371353"/>
            <a:ext cx="2984376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CATALOGUING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53163" y="3371353"/>
            <a:ext cx="2984376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TECHNICAL SERVICES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251523" y="5065586"/>
            <a:ext cx="8784976" cy="1044115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 smtClean="0">
              <a:solidFill>
                <a:schemeClr val="tx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284386" y="5281610"/>
            <a:ext cx="2376264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ARCHITECTURE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6045351" y="5281610"/>
            <a:ext cx="2843487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DIGITAL PRESERVATION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95539" y="5281610"/>
            <a:ext cx="2520280" cy="57606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solidFill>
                  <a:schemeClr val="tx1"/>
                </a:solidFill>
              </a:rPr>
              <a:t>DEVELOPMENT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4247964" y="277053"/>
            <a:ext cx="792089" cy="8784977"/>
          </a:xfrm>
          <a:prstGeom prst="leftBrace">
            <a:avLst>
              <a:gd name="adj1" fmla="val 8333"/>
              <a:gd name="adj2" fmla="val 518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0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Requirements for preservation vs. access</a:t>
            </a:r>
            <a:endParaRPr lang="en-GB" sz="2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01499" y="1556792"/>
            <a:ext cx="3382469" cy="48965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PRESERVATION</a:t>
            </a:r>
          </a:p>
          <a:p>
            <a:pPr algn="l"/>
            <a:endParaRPr lang="en-GB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</a:rPr>
              <a:t>Robust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Technical metadata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Provenance metadata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File validation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</a:rPr>
              <a:t>Secure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File verification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Redundancy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100" dirty="0">
                <a:solidFill>
                  <a:schemeClr val="tx1"/>
                </a:solidFill>
              </a:rPr>
              <a:t>Enduring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Accepted standards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Extensible metadata</a:t>
            </a:r>
          </a:p>
          <a:p>
            <a:pPr lvl="1" algn="l"/>
            <a:endParaRPr lang="en-GB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2200" dirty="0" smtClean="0">
                <a:solidFill>
                  <a:schemeClr val="tx1"/>
                </a:solidFill>
              </a:rPr>
              <a:t>Authentic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Retains context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algn="l"/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l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04048" y="1556792"/>
            <a:ext cx="3672408" cy="48965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ACCESS</a:t>
            </a:r>
          </a:p>
          <a:p>
            <a:pPr algn="l"/>
            <a:endParaRPr lang="en-GB" sz="19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1900" dirty="0" smtClean="0">
                <a:solidFill>
                  <a:schemeClr val="tx1"/>
                </a:solidFill>
              </a:rPr>
              <a:t>Instant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Streaming media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1900" dirty="0" smtClean="0">
                <a:solidFill>
                  <a:schemeClr val="tx1"/>
                </a:solidFill>
              </a:rPr>
              <a:t>Integrated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Discoverable alongside non-AV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Aligned with other BL resources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1900" dirty="0" smtClean="0">
                <a:solidFill>
                  <a:schemeClr val="tx1"/>
                </a:solidFill>
              </a:rPr>
              <a:t>Rich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Navigable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Related media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1900" dirty="0" smtClean="0">
                <a:solidFill>
                  <a:schemeClr val="tx1"/>
                </a:solidFill>
              </a:rPr>
              <a:t>Authentic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Retains context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algn="l"/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l"/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0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Requirements for preservation vs. access</a:t>
            </a:r>
            <a:endParaRPr lang="en-GB" sz="2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51520" y="1556792"/>
            <a:ext cx="3382469" cy="48965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PRESERVATION</a:t>
            </a:r>
          </a:p>
          <a:p>
            <a:pPr algn="l"/>
            <a:endParaRPr lang="en-GB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</a:rPr>
              <a:t>Robust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Technical metadata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Provenance metadata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File validation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000" dirty="0" smtClean="0">
                <a:solidFill>
                  <a:schemeClr val="tx1"/>
                </a:solidFill>
              </a:rPr>
              <a:t>Secure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File verification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Redundancy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2100" dirty="0">
                <a:solidFill>
                  <a:schemeClr val="tx1"/>
                </a:solidFill>
              </a:rPr>
              <a:t>Enduring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Accepted standards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Extensible metadata</a:t>
            </a:r>
          </a:p>
          <a:p>
            <a:pPr lvl="1" algn="l"/>
            <a:endParaRPr lang="en-GB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2200" dirty="0" smtClean="0">
                <a:solidFill>
                  <a:schemeClr val="tx1"/>
                </a:solidFill>
              </a:rPr>
              <a:t>Authentic</a:t>
            </a:r>
          </a:p>
          <a:p>
            <a:pPr marL="742950" lvl="1" indent="-285750" algn="l">
              <a:buFont typeface="Wingdings" pitchFamily="2" charset="2"/>
              <a:buChar char="§"/>
            </a:pPr>
            <a:r>
              <a:rPr lang="en-GB" sz="1800" dirty="0" smtClean="0">
                <a:solidFill>
                  <a:schemeClr val="tx1"/>
                </a:solidFill>
              </a:rPr>
              <a:t>Retains context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algn="l"/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l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04638" y="1556792"/>
            <a:ext cx="3672408" cy="48965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 smtClean="0">
                <a:solidFill>
                  <a:schemeClr val="tx1"/>
                </a:solidFill>
              </a:rPr>
              <a:t>ACCESS</a:t>
            </a:r>
          </a:p>
          <a:p>
            <a:pPr algn="l"/>
            <a:endParaRPr lang="en-GB" sz="19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1900" dirty="0" smtClean="0">
                <a:solidFill>
                  <a:schemeClr val="tx1"/>
                </a:solidFill>
              </a:rPr>
              <a:t>Instant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Streaming media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1900" dirty="0" smtClean="0">
                <a:solidFill>
                  <a:schemeClr val="tx1"/>
                </a:solidFill>
              </a:rPr>
              <a:t>Integrated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Discoverable alongside non-AV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Aligned with other BL resources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1900" dirty="0" smtClean="0">
                <a:solidFill>
                  <a:schemeClr val="tx1"/>
                </a:solidFill>
              </a:rPr>
              <a:t>Rich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Navigable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Related media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r>
              <a:rPr lang="en-GB" sz="1900" dirty="0" smtClean="0">
                <a:solidFill>
                  <a:schemeClr val="tx1"/>
                </a:solidFill>
              </a:rPr>
              <a:t>Authentic</a:t>
            </a:r>
          </a:p>
          <a:p>
            <a:pPr marL="800100" lvl="1" indent="-34290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Retains context</a:t>
            </a: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800100" lvl="1" indent="-342900" algn="l">
              <a:buFont typeface="Wingdings" pitchFamily="2" charset="2"/>
              <a:buChar char="§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itchFamily="2" charset="2"/>
              <a:buChar char="§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l"/>
            <a:endParaRPr lang="en-GB" sz="2000" b="1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algn="l"/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 algn="l"/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39952" y="1556792"/>
            <a:ext cx="504056" cy="489654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vert270" lIns="91440" tIns="45720" rIns="91440" bIns="45720" rtlCol="0" anchor="ctr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</a:rPr>
              <a:t>METADATA (METS) / PERSISTENT IDENTIFIERS (ARKs)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8" idx="3"/>
            <a:endCxn id="7" idx="1"/>
          </p:cNvCxnSpPr>
          <p:nvPr/>
        </p:nvCxnSpPr>
        <p:spPr>
          <a:xfrm>
            <a:off x="4644008" y="4005064"/>
            <a:ext cx="5606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1" idx="3"/>
            <a:endCxn id="8" idx="1"/>
          </p:cNvCxnSpPr>
          <p:nvPr/>
        </p:nvCxnSpPr>
        <p:spPr>
          <a:xfrm>
            <a:off x="3633989" y="4005064"/>
            <a:ext cx="505963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809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 and ARKs</a:t>
            </a:r>
            <a:endParaRPr lang="en-GB" sz="2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01498" y="1556792"/>
            <a:ext cx="7990981" cy="2448272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tx1"/>
                </a:solidFill>
              </a:rPr>
              <a:t>Metadata Encoding and Transmission Standard (METS)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‘The </a:t>
            </a:r>
            <a:r>
              <a:rPr lang="en-GB" sz="1600" dirty="0">
                <a:solidFill>
                  <a:schemeClr val="tx1"/>
                </a:solidFill>
              </a:rPr>
              <a:t>METS schema provides a flexible mechanism for encoding descriptive, administrative, and structural metadata for a digital library object, and for expressing the complex links between these various forms of </a:t>
            </a:r>
            <a:r>
              <a:rPr lang="en-GB" sz="1600" dirty="0" smtClean="0">
                <a:solidFill>
                  <a:schemeClr val="tx1"/>
                </a:solidFill>
              </a:rPr>
              <a:t>metadata’.</a:t>
            </a:r>
          </a:p>
          <a:p>
            <a:pPr algn="l"/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‘It </a:t>
            </a:r>
            <a:r>
              <a:rPr lang="en-GB" sz="1600" dirty="0">
                <a:solidFill>
                  <a:schemeClr val="tx1"/>
                </a:solidFill>
              </a:rPr>
              <a:t>can therefore provide a useful standard for the exchange of digital library objects between repositories. In addition, METS provides the ability to associate a digital object with behaviours or </a:t>
            </a:r>
            <a:r>
              <a:rPr lang="en-GB" sz="1600" dirty="0" smtClean="0">
                <a:solidFill>
                  <a:schemeClr val="tx1"/>
                </a:solidFill>
              </a:rPr>
              <a:t>services’.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01496" y="4293096"/>
            <a:ext cx="7990981" cy="2304256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solidFill>
                  <a:schemeClr val="tx1"/>
                </a:solidFill>
              </a:rPr>
              <a:t>Archive Resource Keys (ARKs)</a:t>
            </a:r>
          </a:p>
          <a:p>
            <a:pPr algn="l"/>
            <a:endParaRPr lang="en-GB" sz="1600" b="1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Unique (per institution), persistent identifiers, enabling the granular linking of digital resources and forming an underlying infrastructure for  delivering digital content.</a:t>
            </a: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>
                <a:solidFill>
                  <a:schemeClr val="tx1"/>
                </a:solidFill>
              </a:rPr>
              <a:t>ark:/81055/dvdc_100000100671.0x000003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 smtClean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  <a:p>
            <a:pPr marL="285750" indent="-285750" algn="l">
              <a:buFont typeface="Wingdings" pitchFamily="2" charset="2"/>
              <a:buChar char="§"/>
            </a:pPr>
            <a:endParaRPr lang="en-GB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5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 structure</a:t>
            </a:r>
            <a:endParaRPr lang="en-GB" sz="2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901499" y="1548934"/>
            <a:ext cx="2984376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tx1"/>
                </a:solidFill>
              </a:rPr>
              <a:t>METS XML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866282" y="4174568"/>
            <a:ext cx="2984376" cy="7094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FILE SECTION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885875" y="2375713"/>
            <a:ext cx="2984376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DESCRIPTIVE METADATA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866282" y="3282497"/>
            <a:ext cx="2984376" cy="7094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ADMINISTRATIVE METADATA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885876" y="5026056"/>
            <a:ext cx="2984376" cy="7094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STRUCTURAL MAP</a:t>
            </a:r>
          </a:p>
        </p:txBody>
      </p:sp>
      <p:cxnSp>
        <p:nvCxnSpPr>
          <p:cNvPr id="7" name="Elbow Connector 6"/>
          <p:cNvCxnSpPr>
            <a:stCxn id="11" idx="2"/>
            <a:endCxn id="15" idx="1"/>
          </p:cNvCxnSpPr>
          <p:nvPr/>
        </p:nvCxnSpPr>
        <p:spPr>
          <a:xfrm rot="16200000" flipH="1">
            <a:off x="2906412" y="1756289"/>
            <a:ext cx="466739" cy="149218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1" idx="2"/>
            <a:endCxn id="18" idx="1"/>
          </p:cNvCxnSpPr>
          <p:nvPr/>
        </p:nvCxnSpPr>
        <p:spPr>
          <a:xfrm rot="16200000" flipH="1">
            <a:off x="2445881" y="2216819"/>
            <a:ext cx="1368207" cy="14725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11" idx="2"/>
            <a:endCxn id="20" idx="1"/>
          </p:cNvCxnSpPr>
          <p:nvPr/>
        </p:nvCxnSpPr>
        <p:spPr>
          <a:xfrm rot="16200000" flipH="1">
            <a:off x="1999845" y="2662855"/>
            <a:ext cx="2260278" cy="147259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11" idx="2"/>
            <a:endCxn id="13" idx="1"/>
          </p:cNvCxnSpPr>
          <p:nvPr/>
        </p:nvCxnSpPr>
        <p:spPr>
          <a:xfrm rot="16200000" flipH="1">
            <a:off x="1583898" y="3078802"/>
            <a:ext cx="3111766" cy="149218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ubtitle 2"/>
          <p:cNvSpPr txBox="1">
            <a:spLocks/>
          </p:cNvSpPr>
          <p:nvPr/>
        </p:nvSpPr>
        <p:spPr>
          <a:xfrm>
            <a:off x="3885876" y="5887904"/>
            <a:ext cx="2984376" cy="70944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STRUCTURAL LINK</a:t>
            </a:r>
          </a:p>
        </p:txBody>
      </p:sp>
      <p:cxnSp>
        <p:nvCxnSpPr>
          <p:cNvPr id="34" name="Elbow Connector 33"/>
          <p:cNvCxnSpPr>
            <a:stCxn id="11" idx="2"/>
            <a:endCxn id="33" idx="1"/>
          </p:cNvCxnSpPr>
          <p:nvPr/>
        </p:nvCxnSpPr>
        <p:spPr>
          <a:xfrm rot="16200000" flipH="1">
            <a:off x="1152974" y="3509726"/>
            <a:ext cx="3973614" cy="149218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043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2"/>
          </a:xfrm>
        </p:spPr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901499" y="0"/>
            <a:ext cx="7990981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pressandpolicy.bl.uk/imagelibrary/displaymedia.ashx?MediaDetailsID=963&amp;SizeId=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"/>
            <a:ext cx="649979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604" y="273102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BISA </a:t>
            </a:r>
            <a:r>
              <a:rPr lang="en-GB" sz="3200" dirty="0" smtClean="0"/>
              <a:t>2013:</a:t>
            </a:r>
          </a:p>
          <a:p>
            <a:r>
              <a:rPr lang="en-GB" sz="2000" dirty="0" smtClean="0"/>
              <a:t>METS: Descriptive metadata</a:t>
            </a:r>
            <a:endParaRPr lang="en-GB" sz="2000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949502" y="1556792"/>
            <a:ext cx="2984376" cy="72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dirty="0" smtClean="0">
                <a:solidFill>
                  <a:schemeClr val="tx1"/>
                </a:solidFill>
              </a:rPr>
              <a:t>DESCRIPTIVE METADATA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964386" y="2420888"/>
            <a:ext cx="7928094" cy="936104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Points to Sound and Moving Image catalogue records</a:t>
            </a:r>
          </a:p>
          <a:p>
            <a:pPr marL="285750" indent="-285750" algn="l">
              <a:buFont typeface="Wingdings" pitchFamily="2" charset="2"/>
              <a:buChar char="§"/>
            </a:pPr>
            <a:r>
              <a:rPr lang="en-GB" sz="1600" dirty="0" smtClean="0">
                <a:solidFill>
                  <a:schemeClr val="tx1"/>
                </a:solidFill>
              </a:rPr>
              <a:t>Contains basic descriptive labels for navigable parts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949502" y="3501008"/>
            <a:ext cx="7928094" cy="324036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dirty="0">
                <a:solidFill>
                  <a:schemeClr val="tx1"/>
                </a:solidFill>
              </a:rPr>
              <a:t> &lt;</a:t>
            </a:r>
            <a:r>
              <a:rPr lang="en-GB" sz="1000" dirty="0" err="1">
                <a:solidFill>
                  <a:schemeClr val="tx1"/>
                </a:solidFill>
              </a:rPr>
              <a:t>mets:dmdSec</a:t>
            </a:r>
            <a:r>
              <a:rPr lang="en-GB" sz="1000" dirty="0">
                <a:solidFill>
                  <a:schemeClr val="tx1"/>
                </a:solidFill>
              </a:rPr>
              <a:t> ID</a:t>
            </a:r>
            <a:r>
              <a:rPr lang="en-GB" sz="1000" dirty="0" smtClean="0">
                <a:solidFill>
                  <a:schemeClr val="tx1"/>
                </a:solidFill>
              </a:rPr>
              <a:t>=“dmd01"&gt;</a:t>
            </a:r>
            <a:endParaRPr lang="en-GB" sz="1000" dirty="0">
              <a:solidFill>
                <a:schemeClr val="tx1"/>
              </a:solidFill>
            </a:endParaRP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&lt;</a:t>
            </a:r>
            <a:r>
              <a:rPr lang="en-GB" sz="1000" dirty="0" err="1">
                <a:solidFill>
                  <a:schemeClr val="tx1"/>
                </a:solidFill>
              </a:rPr>
              <a:t>mets:mdRef</a:t>
            </a:r>
            <a:r>
              <a:rPr lang="en-GB" sz="1000" dirty="0">
                <a:solidFill>
                  <a:schemeClr val="tx1"/>
                </a:solidFill>
              </a:rPr>
              <a:t> MDTYPE="MARC" </a:t>
            </a:r>
            <a:r>
              <a:rPr lang="en-GB" sz="1000" dirty="0" err="1">
                <a:solidFill>
                  <a:schemeClr val="tx1"/>
                </a:solidFill>
              </a:rPr>
              <a:t>xlink:href</a:t>
            </a:r>
            <a:r>
              <a:rPr lang="en-GB" sz="1000" dirty="0">
                <a:solidFill>
                  <a:schemeClr val="tx1"/>
                </a:solidFill>
              </a:rPr>
              <a:t>="ark:/81055/dvdc_100000100671.0x000003" LOCTYPE="ARK"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&lt;/</a:t>
            </a:r>
            <a:r>
              <a:rPr lang="en-GB" sz="1000" dirty="0" err="1">
                <a:solidFill>
                  <a:schemeClr val="tx1"/>
                </a:solidFill>
              </a:rPr>
              <a:t>mets:dmdSec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</a:t>
            </a:r>
            <a:r>
              <a:rPr lang="en-GB" sz="1000" dirty="0" err="1">
                <a:solidFill>
                  <a:schemeClr val="tx1"/>
                </a:solidFill>
              </a:rPr>
              <a:t>mets:dmdSec</a:t>
            </a:r>
            <a:r>
              <a:rPr lang="en-GB" sz="1000" dirty="0">
                <a:solidFill>
                  <a:schemeClr val="tx1"/>
                </a:solidFill>
              </a:rPr>
              <a:t> ID</a:t>
            </a:r>
            <a:r>
              <a:rPr lang="en-GB" sz="1000" dirty="0" smtClean="0">
                <a:solidFill>
                  <a:schemeClr val="tx1"/>
                </a:solidFill>
              </a:rPr>
              <a:t>=“dmd02"&gt;</a:t>
            </a:r>
            <a:endParaRPr lang="en-GB" sz="1000" dirty="0">
              <a:solidFill>
                <a:schemeClr val="tx1"/>
              </a:solidFill>
            </a:endParaRP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  &lt;</a:t>
            </a:r>
            <a:r>
              <a:rPr lang="en-GB" sz="1000" dirty="0" err="1">
                <a:solidFill>
                  <a:schemeClr val="tx1"/>
                </a:solidFill>
              </a:rPr>
              <a:t>mets:mdRef</a:t>
            </a:r>
            <a:r>
              <a:rPr lang="en-GB" sz="1000" dirty="0">
                <a:solidFill>
                  <a:schemeClr val="tx1"/>
                </a:solidFill>
              </a:rPr>
              <a:t> MDTYPE="MARC" </a:t>
            </a:r>
            <a:r>
              <a:rPr lang="en-GB" sz="1000" dirty="0" err="1">
                <a:solidFill>
                  <a:schemeClr val="tx1"/>
                </a:solidFill>
              </a:rPr>
              <a:t>xlink:href</a:t>
            </a:r>
            <a:r>
              <a:rPr lang="en-GB" sz="1000" dirty="0">
                <a:solidFill>
                  <a:schemeClr val="tx1"/>
                </a:solidFill>
              </a:rPr>
              <a:t>="ark:/81055/dvdc_100000100671.0x000002" LOCTYPE="ARK" /&gt;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 &lt;/</a:t>
            </a:r>
            <a:r>
              <a:rPr lang="en-GB" sz="1000" dirty="0" err="1">
                <a:solidFill>
                  <a:schemeClr val="tx1"/>
                </a:solidFill>
              </a:rPr>
              <a:t>mets:dmdSec</a:t>
            </a:r>
            <a:r>
              <a:rPr lang="en-GB" sz="1000" dirty="0" smtClean="0">
                <a:solidFill>
                  <a:schemeClr val="tx1"/>
                </a:solidFill>
              </a:rPr>
              <a:t>&gt;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</a:rPr>
              <a:t> &lt;</a:t>
            </a:r>
            <a:r>
              <a:rPr lang="en-GB" sz="1000" dirty="0" err="1">
                <a:solidFill>
                  <a:schemeClr val="tx1"/>
                </a:solidFill>
              </a:rPr>
              <a:t>mets:dmdSec</a:t>
            </a:r>
            <a:r>
              <a:rPr lang="en-GB" sz="1000" dirty="0">
                <a:solidFill>
                  <a:schemeClr val="tx1"/>
                </a:solidFill>
              </a:rPr>
              <a:t> ID="dmd-4"&gt;        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</a:t>
            </a:r>
            <a:r>
              <a:rPr lang="en-GB" sz="1000" dirty="0" err="1">
                <a:solidFill>
                  <a:schemeClr val="tx1"/>
                </a:solidFill>
              </a:rPr>
              <a:t>mets:mdWrap</a:t>
            </a:r>
            <a:r>
              <a:rPr lang="en-GB" sz="1000" dirty="0">
                <a:solidFill>
                  <a:schemeClr val="tx1"/>
                </a:solidFill>
              </a:rPr>
              <a:t> MDTYPE="MODS"&gt;            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</a:t>
            </a:r>
            <a:r>
              <a:rPr lang="en-GB" sz="1000" dirty="0" err="1">
                <a:solidFill>
                  <a:schemeClr val="tx1"/>
                </a:solidFill>
              </a:rPr>
              <a:t>mets:xmlData</a:t>
            </a:r>
            <a:r>
              <a:rPr lang="en-GB" sz="1000" dirty="0">
                <a:solidFill>
                  <a:schemeClr val="tx1"/>
                </a:solidFill>
              </a:rPr>
              <a:t>&gt;                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</a:t>
            </a:r>
            <a:r>
              <a:rPr lang="en-GB" sz="1000" dirty="0" err="1">
                <a:solidFill>
                  <a:schemeClr val="tx1"/>
                </a:solidFill>
              </a:rPr>
              <a:t>mods:mods</a:t>
            </a:r>
            <a:r>
              <a:rPr lang="en-GB" sz="1000" dirty="0">
                <a:solidFill>
                  <a:schemeClr val="tx1"/>
                </a:solidFill>
              </a:rPr>
              <a:t>&gt;                    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</a:t>
            </a:r>
            <a:r>
              <a:rPr lang="en-GB" sz="1000" dirty="0" err="1">
                <a:solidFill>
                  <a:schemeClr val="tx1"/>
                </a:solidFill>
              </a:rPr>
              <a:t>mods:titleInfo</a:t>
            </a:r>
            <a:r>
              <a:rPr lang="en-GB" sz="1000" dirty="0">
                <a:solidFill>
                  <a:schemeClr val="tx1"/>
                </a:solidFill>
              </a:rPr>
              <a:t>&gt;                        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</a:t>
            </a:r>
            <a:r>
              <a:rPr lang="en-GB" sz="1000" dirty="0" err="1" smtClean="0">
                <a:solidFill>
                  <a:schemeClr val="tx1"/>
                </a:solidFill>
              </a:rPr>
              <a:t>mods:partName</a:t>
            </a:r>
            <a:r>
              <a:rPr lang="en-GB" sz="1000" dirty="0" smtClean="0">
                <a:solidFill>
                  <a:schemeClr val="tx1"/>
                </a:solidFill>
              </a:rPr>
              <a:t>&gt;Act 1, scene 1&lt;/</a:t>
            </a:r>
            <a:r>
              <a:rPr lang="en-GB" sz="1000" dirty="0" err="1">
                <a:solidFill>
                  <a:schemeClr val="tx1"/>
                </a:solidFill>
              </a:rPr>
              <a:t>mods:partName</a:t>
            </a:r>
            <a:r>
              <a:rPr lang="en-GB" sz="1000" dirty="0">
                <a:solidFill>
                  <a:schemeClr val="tx1"/>
                </a:solidFill>
              </a:rPr>
              <a:t>&gt;                    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&lt;/</a:t>
            </a:r>
            <a:r>
              <a:rPr lang="en-GB" sz="1000" dirty="0" err="1">
                <a:solidFill>
                  <a:schemeClr val="tx1"/>
                </a:solidFill>
              </a:rPr>
              <a:t>mods:titleInfo</a:t>
            </a:r>
            <a:r>
              <a:rPr lang="en-GB" sz="1000" dirty="0">
                <a:solidFill>
                  <a:schemeClr val="tx1"/>
                </a:solidFill>
              </a:rPr>
              <a:t>&gt;                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&lt;/</a:t>
            </a:r>
            <a:r>
              <a:rPr lang="en-GB" sz="1000" dirty="0" err="1">
                <a:solidFill>
                  <a:schemeClr val="tx1"/>
                </a:solidFill>
              </a:rPr>
              <a:t>mods:mods</a:t>
            </a:r>
            <a:r>
              <a:rPr lang="en-GB" sz="1000" dirty="0">
                <a:solidFill>
                  <a:schemeClr val="tx1"/>
                </a:solidFill>
              </a:rPr>
              <a:t>&gt;            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&lt;/</a:t>
            </a:r>
            <a:r>
              <a:rPr lang="en-GB" sz="1000" dirty="0" err="1">
                <a:solidFill>
                  <a:schemeClr val="tx1"/>
                </a:solidFill>
              </a:rPr>
              <a:t>mets:xmlData</a:t>
            </a:r>
            <a:r>
              <a:rPr lang="en-GB" sz="1000" dirty="0">
                <a:solidFill>
                  <a:schemeClr val="tx1"/>
                </a:solidFill>
              </a:rPr>
              <a:t>&gt;        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&lt;/</a:t>
            </a:r>
            <a:r>
              <a:rPr lang="en-GB" sz="1000" dirty="0" err="1">
                <a:solidFill>
                  <a:schemeClr val="tx1"/>
                </a:solidFill>
              </a:rPr>
              <a:t>mets:mdWrap</a:t>
            </a:r>
            <a:r>
              <a:rPr lang="en-GB" sz="1000" dirty="0">
                <a:solidFill>
                  <a:schemeClr val="tx1"/>
                </a:solidFill>
              </a:rPr>
              <a:t>&gt;    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l"/>
            <a:r>
              <a:rPr lang="en-GB" sz="1000" dirty="0" smtClean="0">
                <a:solidFill>
                  <a:schemeClr val="tx1"/>
                </a:solidFill>
              </a:rPr>
              <a:t>&lt;/</a:t>
            </a:r>
            <a:r>
              <a:rPr lang="en-GB" sz="1000" dirty="0" err="1">
                <a:solidFill>
                  <a:schemeClr val="tx1"/>
                </a:solidFill>
              </a:rPr>
              <a:t>mets:dmdSec</a:t>
            </a:r>
            <a:r>
              <a:rPr lang="en-GB" sz="1000" dirty="0">
                <a:solidFill>
                  <a:schemeClr val="tx1"/>
                </a:solidFill>
              </a:rPr>
              <a:t>&gt;</a:t>
            </a:r>
            <a:endParaRPr lang="en-GB" sz="1000" dirty="0" smtClean="0">
              <a:solidFill>
                <a:schemeClr val="tx1"/>
              </a:solidFill>
            </a:endParaRPr>
          </a:p>
          <a:p>
            <a:pPr algn="l"/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1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1730</Words>
  <Application>Microsoft Office PowerPoint</Application>
  <PresentationFormat>On-screen Show (4:3)</PresentationFormat>
  <Paragraphs>403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Tovell</dc:creator>
  <cp:lastModifiedBy>Richard</cp:lastModifiedBy>
  <cp:revision>64</cp:revision>
  <cp:lastPrinted>2013-02-28T12:53:43Z</cp:lastPrinted>
  <dcterms:created xsi:type="dcterms:W3CDTF">2012-03-15T18:36:43Z</dcterms:created>
  <dcterms:modified xsi:type="dcterms:W3CDTF">2013-05-20T22:26:29Z</dcterms:modified>
</cp:coreProperties>
</file>