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93" r:id="rId5"/>
    <p:sldId id="256" r:id="rId6"/>
    <p:sldId id="257" r:id="rId7"/>
    <p:sldId id="258" r:id="rId8"/>
    <p:sldId id="272" r:id="rId9"/>
    <p:sldId id="259" r:id="rId10"/>
    <p:sldId id="260" r:id="rId11"/>
    <p:sldId id="261" r:id="rId12"/>
    <p:sldId id="273" r:id="rId13"/>
    <p:sldId id="262" r:id="rId14"/>
    <p:sldId id="263" r:id="rId15"/>
    <p:sldId id="290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4" r:id="rId26"/>
    <p:sldId id="288" r:id="rId27"/>
    <p:sldId id="286" r:id="rId28"/>
    <p:sldId id="289" r:id="rId29"/>
    <p:sldId id="291" r:id="rId30"/>
    <p:sldId id="292" r:id="rId31"/>
    <p:sldId id="285" r:id="rId32"/>
    <p:sldId id="264" r:id="rId33"/>
    <p:sldId id="266" r:id="rId34"/>
    <p:sldId id="265" r:id="rId35"/>
    <p:sldId id="267" r:id="rId36"/>
    <p:sldId id="268" r:id="rId37"/>
    <p:sldId id="269" r:id="rId38"/>
    <p:sldId id="270" r:id="rId39"/>
    <p:sldId id="2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8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3CBD-1524-44F7-93B6-A190E4B8B3D6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965E-A96E-4468-B90D-B93BDEF560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Ever</a:t>
            </a:r>
            <a:r>
              <a:rPr lang="en-GB" baseline="0" dirty="0" smtClean="0"/>
              <a:t> since these recordings were made, it has been an aim of Manx National Heritage to make them accessible to researchers and the wider public – not least to assist in the revival and continuance of Manx Gaelic as a living language.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“</a:t>
            </a:r>
            <a:r>
              <a:rPr lang="en-GB" baseline="0" dirty="0" err="1" smtClean="0"/>
              <a:t>Skeealyn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Vannin</a:t>
            </a:r>
            <a:r>
              <a:rPr lang="en-GB" baseline="0" dirty="0" smtClean="0"/>
              <a:t>” was published in 2003. It consists of a book complete with 6 CDs containing copies of the original recordings, digitally re-mastered by Radio </a:t>
            </a:r>
            <a:r>
              <a:rPr lang="en-GB" baseline="0" dirty="0" err="1" smtClean="0"/>
              <a:t>Telefis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Eireann</a:t>
            </a:r>
            <a:r>
              <a:rPr lang="en-GB" baseline="0" dirty="0" smtClean="0"/>
              <a:t>, with permission of the copyright holder, University College, Dublin.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book contains background notes on the original project, inspired by a visit to the Isle of Man by Taoiseach </a:t>
            </a:r>
            <a:r>
              <a:rPr lang="en-GB" baseline="0" dirty="0" err="1" smtClean="0"/>
              <a:t>Eamon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DeValera</a:t>
            </a:r>
            <a:r>
              <a:rPr lang="en-GB" baseline="0" dirty="0" smtClean="0"/>
              <a:t> in 1947 , transcriptions and translations into English of the sound recordings, and an explanation of the process involved in the digital transfer from the original 78 rpm 12-inch acetate disks.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5 CDs contain the digitised recordings as </a:t>
            </a:r>
            <a:r>
              <a:rPr lang="en-GB" baseline="0" dirty="0" err="1" smtClean="0"/>
              <a:t>cda</a:t>
            </a:r>
            <a:r>
              <a:rPr lang="en-GB" baseline="0" dirty="0" smtClean="0"/>
              <a:t> (CD Audio track) files, together with </a:t>
            </a:r>
            <a:r>
              <a:rPr lang="en-GB" baseline="0" dirty="0" err="1" smtClean="0"/>
              <a:t>pdf</a:t>
            </a:r>
            <a:r>
              <a:rPr lang="en-GB" baseline="0" dirty="0" smtClean="0"/>
              <a:t> files of the transcripts and translations on the 6</a:t>
            </a:r>
            <a:r>
              <a:rPr lang="en-GB" baseline="30000" dirty="0" smtClean="0"/>
              <a:t>th</a:t>
            </a:r>
            <a:r>
              <a:rPr lang="en-GB" baseline="0" dirty="0" smtClean="0"/>
              <a:t> 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0965E-A96E-4468-B90D-B93BDEF5602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BEC-EB00-4710-BB5C-24501FC5526B}" type="datetime1">
              <a:rPr lang="en-GB" smtClean="0"/>
              <a:t>20/05/2013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1919-7B4B-4972-9355-8DA710FB787B}" type="datetime1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EAD7-4FA7-4B90-8E5A-20868C36E208}" type="datetime1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F93C-AB24-46CD-B5E8-80AE4F317D7C}" type="datetime1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B5B3-E87A-46E2-AF5B-0D8A666BC077}" type="datetime1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ECF6-8760-4533-9EA6-E0AD3C2707FC}" type="datetime1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0E10-4AB3-45A2-B973-ED5DAFF742B0}" type="datetime1">
              <a:rPr lang="en-GB" smtClean="0"/>
              <a:t>20/05/2013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1837-BB45-4EA6-86A3-7276F0BFE22A}" type="datetime1">
              <a:rPr lang="en-GB" smtClean="0"/>
              <a:t>20/05/2013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3D33-CB76-4A4F-A1B4-5D2C27B23B39}" type="datetime1">
              <a:rPr lang="en-GB" smtClean="0"/>
              <a:t>20/05/2013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BD1-BB98-4E72-B417-C618F8F7F796}" type="datetime1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64E-8B79-40D3-9B5A-EF70C94A65D0}" type="datetime1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237B19-FE5F-4FCE-9ADB-04ACD7D08291}" type="datetime1">
              <a:rPr lang="en-GB" smtClean="0"/>
              <a:t>20/05/2013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1021C2-43D8-4B62-BACD-A18CBC5590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useum.i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nhpweat\Desktop\SA2010-0003.mp3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tellmeproject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xheritage.org/cms/oral_hist_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49107" y="1679317"/>
            <a:ext cx="626325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Manx National Heritage</a:t>
            </a:r>
          </a:p>
          <a:p>
            <a:pPr algn="ctr"/>
            <a:r>
              <a:rPr lang="en-GB" sz="4400" dirty="0" smtClean="0"/>
              <a:t>Welcomes </a:t>
            </a:r>
          </a:p>
          <a:p>
            <a:pPr algn="ctr"/>
            <a:r>
              <a:rPr lang="en-GB" sz="4400" dirty="0" smtClean="0"/>
              <a:t>BISA</a:t>
            </a:r>
          </a:p>
          <a:p>
            <a:pPr algn="ctr"/>
            <a:r>
              <a:rPr lang="en-GB" sz="4400" dirty="0" smtClean="0"/>
              <a:t>Conference</a:t>
            </a:r>
          </a:p>
          <a:p>
            <a:pPr algn="ctr"/>
            <a:r>
              <a:rPr lang="en-GB" sz="4400" dirty="0" smtClean="0"/>
              <a:t>2013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125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hlinkClick r:id="rId2"/>
              </a:rPr>
              <a:t>iMuseum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Opened as a building  in MARCH 2011</a:t>
            </a:r>
          </a:p>
          <a:p>
            <a:r>
              <a:rPr lang="en-GB" dirty="0" smtClean="0"/>
              <a:t>Access to MNH Archive, Library &amp; Museum collections</a:t>
            </a:r>
          </a:p>
          <a:p>
            <a:r>
              <a:rPr lang="en-GB" dirty="0" smtClean="0"/>
              <a:t>Emphasis on Family History and Manx Newspapers</a:t>
            </a:r>
          </a:p>
          <a:p>
            <a:r>
              <a:rPr lang="en-GB" dirty="0" smtClean="0"/>
              <a:t>Includes Images of Art Collections, Photo Archive and other Museum Objects</a:t>
            </a:r>
          </a:p>
          <a:p>
            <a:r>
              <a:rPr lang="en-GB" dirty="0" smtClean="0"/>
              <a:t>Sample selection from the IoM Film &amp; Sound Archives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Selection for </a:t>
            </a:r>
            <a:r>
              <a:rPr lang="en-GB" dirty="0" err="1" smtClean="0"/>
              <a:t>iMuseum</a:t>
            </a:r>
            <a:endParaRPr lang="en-GB" dirty="0" smtClean="0"/>
          </a:p>
          <a:p>
            <a:r>
              <a:rPr lang="en-GB" dirty="0" smtClean="0"/>
              <a:t>Funding from Friends of Manx National Heritage - £70,000 for film and sound</a:t>
            </a:r>
          </a:p>
          <a:p>
            <a:r>
              <a:rPr lang="en-GB" dirty="0" smtClean="0"/>
              <a:t>Priority given to Oral History in Manx Gaelic</a:t>
            </a:r>
          </a:p>
          <a:p>
            <a:r>
              <a:rPr lang="en-GB" dirty="0" smtClean="0"/>
              <a:t>Research with JISC, BISA, British Library, National Library of Scotland</a:t>
            </a:r>
          </a:p>
          <a:p>
            <a:r>
              <a:rPr lang="en-GB" dirty="0" smtClean="0"/>
              <a:t>Contract Specification agreed</a:t>
            </a:r>
          </a:p>
          <a:p>
            <a:r>
              <a:rPr lang="en-GB" dirty="0" smtClean="0"/>
              <a:t>Contract won by </a:t>
            </a:r>
            <a:r>
              <a:rPr lang="en-GB" dirty="0" err="1" smtClean="0"/>
              <a:t>Tobar</a:t>
            </a:r>
            <a:r>
              <a:rPr lang="en-GB" dirty="0" smtClean="0"/>
              <a:t> an </a:t>
            </a:r>
            <a:r>
              <a:rPr lang="en-GB" dirty="0" err="1" smtClean="0"/>
              <a:t>Dulchais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Audio Files hosted by </a:t>
            </a:r>
            <a:r>
              <a:rPr lang="en-GB" dirty="0" err="1" smtClean="0"/>
              <a:t>Vzaar</a:t>
            </a:r>
            <a:endParaRPr lang="en-GB" dirty="0" smtClean="0"/>
          </a:p>
          <a:p>
            <a:r>
              <a:rPr lang="en-GB" dirty="0" smtClean="0"/>
              <a:t>Public Access through </a:t>
            </a:r>
            <a:r>
              <a:rPr lang="en-GB" dirty="0" err="1" smtClean="0"/>
              <a:t>iMuseum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75806" y="1844824"/>
            <a:ext cx="3358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Digitisation</a:t>
            </a:r>
          </a:p>
          <a:p>
            <a:pPr algn="ctr"/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Storage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148064" y="5661248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Ned 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Maddrell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12" y="620688"/>
            <a:ext cx="3554264" cy="5616624"/>
          </a:xfrm>
          <a:prstGeom prst="rect">
            <a:avLst/>
          </a:prstGeom>
        </p:spPr>
      </p:pic>
      <p:pic>
        <p:nvPicPr>
          <p:cNvPr id="5" name="Ned Maddrell sp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744" y="224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75806" y="1844824"/>
            <a:ext cx="3358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Digitisation</a:t>
            </a:r>
          </a:p>
          <a:p>
            <a:pPr algn="ctr"/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Storage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" y="-1225252"/>
            <a:ext cx="9108504" cy="91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23728" y="1700808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Standards</a:t>
            </a:r>
          </a:p>
          <a:p>
            <a:pPr algn="ctr"/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4000" b="1" dirty="0" err="1" smtClean="0">
                <a:latin typeface="Arial" pitchFamily="34" charset="0"/>
                <a:cs typeface="Arial" pitchFamily="34" charset="0"/>
              </a:rPr>
              <a:t>asa</a:t>
            </a:r>
            <a:endParaRPr lang="en-GB" sz="4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48-24    96-24 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0808" y="27906"/>
            <a:ext cx="12196541" cy="68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8680" y="-535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9" y="0"/>
            <a:ext cx="9096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65163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Digitising Sound Archives - A Manx Case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848872" cy="230425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Digitally Un-enhanced Version!</a:t>
            </a:r>
          </a:p>
          <a:p>
            <a:endParaRPr lang="en-GB" dirty="0" smtClean="0"/>
          </a:p>
          <a:p>
            <a:r>
              <a:rPr lang="en-GB" dirty="0" smtClean="0"/>
              <a:t>Roland Ardern-Corris - AV Technician</a:t>
            </a:r>
          </a:p>
          <a:p>
            <a:r>
              <a:rPr lang="en-GB" dirty="0" smtClean="0"/>
              <a:t>Paul Weatherall - Library &amp; Archive Services Officer</a:t>
            </a:r>
          </a:p>
          <a:p>
            <a:endParaRPr lang="en-GB" dirty="0" smtClean="0"/>
          </a:p>
          <a:p>
            <a:r>
              <a:rPr lang="en-GB" dirty="0" smtClean="0"/>
              <a:t>Manx National Heritage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00" y="-544388"/>
            <a:ext cx="9577064" cy="84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23728" y="213808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What happens when the files come back?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63688" y="950674"/>
            <a:ext cx="54726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Risks</a:t>
            </a:r>
          </a:p>
          <a:p>
            <a:pPr algn="ctr"/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Media failure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Hardware failure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Obsolescence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Cyber attack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Organisational failure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23728" y="213808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Hard drives</a:t>
            </a:r>
          </a:p>
          <a:p>
            <a:pPr algn="ctr"/>
            <a:r>
              <a:rPr lang="en-GB" sz="40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3046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71800" y="1865784"/>
            <a:ext cx="3358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Specifying hardware</a:t>
            </a:r>
          </a:p>
          <a:p>
            <a:pPr algn="ctr"/>
            <a:r>
              <a:rPr lang="en-GB" sz="4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oftware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supplier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75806" y="2138080"/>
            <a:ext cx="335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What we got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Scalability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78663"/>
            <a:ext cx="11844808" cy="66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4828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you’ve got it, flaunt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Have you got it? </a:t>
            </a:r>
          </a:p>
          <a:p>
            <a:pPr algn="ctr"/>
            <a:r>
              <a:rPr lang="en-GB" dirty="0" smtClean="0"/>
              <a:t>Do you have full rights to make your sound archive accessible?</a:t>
            </a:r>
          </a:p>
          <a:p>
            <a:pPr algn="ctr"/>
            <a:r>
              <a:rPr lang="en-GB" dirty="0" smtClean="0"/>
              <a:t>Are there any restrictions?</a:t>
            </a:r>
          </a:p>
          <a:p>
            <a:pPr algn="ctr"/>
            <a:r>
              <a:rPr lang="en-GB" dirty="0" smtClean="0"/>
              <a:t>Time constraints?</a:t>
            </a:r>
          </a:p>
          <a:p>
            <a:pPr algn="ctr"/>
            <a:r>
              <a:rPr lang="en-GB" dirty="0" smtClean="0"/>
              <a:t>Publishing constraints?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80437" cy="535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748464" cy="49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15643" cy="46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76456" cy="46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1902" cy="61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2010-000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98884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8820472" cy="51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Add more Manx Gaelic recordings</a:t>
            </a:r>
          </a:p>
          <a:p>
            <a:endParaRPr lang="en-GB" dirty="0" smtClean="0"/>
          </a:p>
          <a:p>
            <a:r>
              <a:rPr lang="en-GB" dirty="0" smtClean="0"/>
              <a:t>Have more past recordings digitised</a:t>
            </a:r>
          </a:p>
          <a:p>
            <a:endParaRPr lang="en-GB" dirty="0" smtClean="0"/>
          </a:p>
          <a:p>
            <a:r>
              <a:rPr lang="en-GB" dirty="0" smtClean="0"/>
              <a:t>Current Oral History recordings in digital format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8 Shelving Bays out of 6 store rooms of Library &amp; Archive collections</a:t>
            </a:r>
          </a:p>
          <a:p>
            <a:pPr algn="ctr">
              <a:buNone/>
            </a:pPr>
            <a:endParaRPr lang="en-GB" dirty="0" smtClean="0"/>
          </a:p>
          <a:p>
            <a:pPr algn="ctr"/>
            <a:r>
              <a:rPr lang="en-GB" dirty="0" smtClean="0"/>
              <a:t>About 1000 items as opposed to hundreds of thousands  of documents and photos</a:t>
            </a:r>
          </a:p>
          <a:p>
            <a:pPr algn="ctr">
              <a:buNone/>
            </a:pPr>
            <a:endParaRPr lang="en-GB" dirty="0" smtClean="0"/>
          </a:p>
          <a:p>
            <a:pPr algn="ctr"/>
            <a:r>
              <a:rPr lang="en-GB" dirty="0" smtClean="0"/>
              <a:t>Most formats (including a few wax cylinders)</a:t>
            </a:r>
          </a:p>
          <a:p>
            <a:pPr algn="ctr">
              <a:buNone/>
            </a:pPr>
            <a:endParaRPr lang="en-GB" dirty="0" smtClean="0"/>
          </a:p>
          <a:p>
            <a:pPr algn="ctr"/>
            <a:r>
              <a:rPr lang="en-GB" dirty="0" smtClean="0"/>
              <a:t>Dating from 1920s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Oral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Of particular interest are recordings of Manx Gaelic speakers</a:t>
            </a:r>
          </a:p>
          <a:p>
            <a:r>
              <a:rPr lang="en-GB" dirty="0" smtClean="0"/>
              <a:t>Also currently reminiscences of life during WW1 (for exhibition planned for 2014)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Skeealyn</a:t>
            </a:r>
            <a:r>
              <a:rPr lang="en-GB" dirty="0" smtClean="0"/>
              <a:t> </a:t>
            </a:r>
            <a:r>
              <a:rPr lang="en-GB" dirty="0" err="1" smtClean="0"/>
              <a:t>Vannin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Stories of Mann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The complete collection of Manx language archive recordings made by the Irish Folklore Commission in 1948</a:t>
            </a:r>
          </a:p>
          <a:p>
            <a:pPr>
              <a:buNone/>
            </a:pPr>
            <a:r>
              <a:rPr lang="en-GB" dirty="0" smtClean="0"/>
              <a:t>	(ISBN: 0-901106-47-X)</a:t>
            </a:r>
          </a:p>
          <a:p>
            <a:pPr>
              <a:buNone/>
            </a:pPr>
            <a:r>
              <a:rPr lang="en-GB" dirty="0" smtClean="0"/>
              <a:t>“A unique opportunity to</a:t>
            </a:r>
          </a:p>
          <a:p>
            <a:pPr>
              <a:buNone/>
            </a:pPr>
            <a:r>
              <a:rPr lang="en-GB" dirty="0" smtClean="0"/>
              <a:t>hear the voices of the last</a:t>
            </a:r>
          </a:p>
          <a:p>
            <a:pPr>
              <a:buNone/>
            </a:pPr>
            <a:r>
              <a:rPr lang="en-GB" dirty="0" smtClean="0"/>
              <a:t>native Manx speakers</a:t>
            </a:r>
          </a:p>
          <a:p>
            <a:pPr>
              <a:buNone/>
            </a:pPr>
            <a:r>
              <a:rPr lang="en-GB" dirty="0" smtClean="0"/>
              <a:t>telling their stories in their</a:t>
            </a:r>
          </a:p>
          <a:p>
            <a:pPr>
              <a:buNone/>
            </a:pPr>
            <a:r>
              <a:rPr lang="en-GB" dirty="0" smtClean="0"/>
              <a:t>mother tongue”</a:t>
            </a:r>
            <a:endParaRPr lang="en-GB" dirty="0"/>
          </a:p>
        </p:txBody>
      </p:sp>
      <p:pic>
        <p:nvPicPr>
          <p:cNvPr id="4" name="Picture 3" descr="skeealyn vannin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56992"/>
            <a:ext cx="2721413" cy="2657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“Tell Me” Project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Publications</a:t>
            </a:r>
          </a:p>
          <a:p>
            <a:endParaRPr lang="en-GB" dirty="0" smtClean="0"/>
          </a:p>
          <a:p>
            <a:r>
              <a:rPr lang="en-GB" dirty="0" smtClean="0"/>
              <a:t>Website: </a:t>
            </a:r>
            <a:r>
              <a:rPr lang="en-GB" dirty="0" smtClean="0">
                <a:hlinkClick r:id="rId2"/>
              </a:rPr>
              <a:t>http://www.thetellmeproject.com/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Manx Heritage Foundation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Website: </a:t>
            </a:r>
            <a:r>
              <a:rPr lang="en-GB" dirty="0" smtClean="0">
                <a:hlinkClick r:id="rId2"/>
              </a:rPr>
              <a:t>http://www.manxheritage.org/cms/oral_hist_index.html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Manx Museum &amp; National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Trustees commissioned recordings in London in 1925/6 of Manx music and speech</a:t>
            </a:r>
            <a:endParaRPr lang="en-GB" dirty="0"/>
          </a:p>
        </p:txBody>
      </p:sp>
      <p:pic>
        <p:nvPicPr>
          <p:cNvPr id="5" name="Picture 4" descr="DSCF16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36912"/>
            <a:ext cx="4350240" cy="3952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21C2-43D8-4B62-BACD-A18CBC5590C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3BEFAE0126243889476A20595FD97" ma:contentTypeVersion="0" ma:contentTypeDescription="Create a new document." ma:contentTypeScope="" ma:versionID="feef64e9977c6996734ffadce109ec2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7B62B73-F0DD-4BFB-92C8-6E544A1DD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720A08-D021-47B1-B738-C09D83DDE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CC729-BAAE-4F05-8C3F-3DEAA0929D0A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1995</TotalTime>
  <Words>571</Words>
  <Application>Microsoft Office PowerPoint</Application>
  <PresentationFormat>On-screen Show (4:3)</PresentationFormat>
  <Paragraphs>148</Paragraphs>
  <Slides>36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PowerPoint Presentation</vt:lpstr>
      <vt:lpstr>Digitising Sound Archives - A Manx Case Study</vt:lpstr>
      <vt:lpstr>If you’ve got it, flaunt it!</vt:lpstr>
      <vt:lpstr>Scope</vt:lpstr>
      <vt:lpstr>Oral History</vt:lpstr>
      <vt:lpstr>Skeealyn Vannin Stories of Mann</vt:lpstr>
      <vt:lpstr>The “Tell Me” Project </vt:lpstr>
      <vt:lpstr>Manx Heritage Foundation </vt:lpstr>
      <vt:lpstr>Manx Museum &amp; National Trust</vt:lpstr>
      <vt:lpstr>iMuseum</vt:lpstr>
      <vt:lpstr>Sound Archive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Next?</vt:lpstr>
    </vt:vector>
  </TitlesOfParts>
  <Company>Isle of Man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Listen!  Do you want to know a Secret?</dc:title>
  <dc:creator>mnhpweat</dc:creator>
  <cp:lastModifiedBy>Richard</cp:lastModifiedBy>
  <cp:revision>73</cp:revision>
  <dcterms:created xsi:type="dcterms:W3CDTF">2012-11-24T11:34:13Z</dcterms:created>
  <dcterms:modified xsi:type="dcterms:W3CDTF">2013-05-20T22:25:55Z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0x01010060F3BEFAE0126243889476A20595FD97</vt:lpwstr>
  </property>
</Properties>
</file>